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2"/>
  </p:notesMasterIdLst>
  <p:sldIdLst>
    <p:sldId id="552" r:id="rId3"/>
    <p:sldId id="661" r:id="rId4"/>
    <p:sldId id="724" r:id="rId5"/>
    <p:sldId id="725" r:id="rId6"/>
    <p:sldId id="717" r:id="rId7"/>
    <p:sldId id="716" r:id="rId8"/>
    <p:sldId id="619" r:id="rId9"/>
    <p:sldId id="627" r:id="rId10"/>
    <p:sldId id="689" r:id="rId11"/>
    <p:sldId id="726" r:id="rId12"/>
    <p:sldId id="675" r:id="rId13"/>
    <p:sldId id="720" r:id="rId14"/>
    <p:sldId id="721" r:id="rId15"/>
    <p:sldId id="722" r:id="rId16"/>
    <p:sldId id="637" r:id="rId17"/>
    <p:sldId id="718" r:id="rId18"/>
    <p:sldId id="723" r:id="rId19"/>
    <p:sldId id="658" r:id="rId20"/>
    <p:sldId id="25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243"/>
  </p:normalViewPr>
  <p:slideViewPr>
    <p:cSldViewPr snapToGrid="0" snapToObjects="1">
      <p:cViewPr varScale="1">
        <p:scale>
          <a:sx n="108" d="100"/>
          <a:sy n="108"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FC8B8-AA61-2042-96B9-6EA42BD2E015}" type="datetimeFigureOut">
              <a:rPr lang="en-US" smtClean="0"/>
              <a:t>8/28/2019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3D67A-5D3C-BE44-A174-0E0876F2DA7A}" type="slidenum">
              <a:rPr lang="en-US" smtClean="0"/>
              <a:t>‹#›</a:t>
            </a:fld>
            <a:endParaRPr lang="en-US"/>
          </a:p>
        </p:txBody>
      </p:sp>
    </p:spTree>
    <p:extLst>
      <p:ext uri="{BB962C8B-B14F-4D97-AF65-F5344CB8AC3E}">
        <p14:creationId xmlns:p14="http://schemas.microsoft.com/office/powerpoint/2010/main" val="189386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3482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34821"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A31EBA02-5F4C-4661-BF18-ABDB218109C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822" name="Rectangle 2"/>
          <p:cNvSpPr>
            <a:spLocks noGrp="1" noRot="1" noChangeAspect="1" noChangeArrowheads="1" noTextEdit="1"/>
          </p:cNvSpPr>
          <p:nvPr>
            <p:ph type="sldImg"/>
          </p:nvPr>
        </p:nvSpPr>
        <p:spPr>
          <a:xfrm>
            <a:off x="1371600" y="1143000"/>
            <a:ext cx="4114800" cy="3086100"/>
          </a:xfrm>
          <a:ln/>
        </p:spPr>
      </p:sp>
      <p:sp>
        <p:nvSpPr>
          <p:cNvPr id="34823" name="Rectangle 3"/>
          <p:cNvSpPr>
            <a:spLocks noGrp="1" noChangeArrowheads="1"/>
          </p:cNvSpPr>
          <p:nvPr>
            <p:ph type="body" idx="1"/>
          </p:nvPr>
        </p:nvSpPr>
        <p:spPr>
          <a:xfrm>
            <a:off x="838200" y="4595813"/>
            <a:ext cx="5638800" cy="4167187"/>
          </a:xfrm>
        </p:spPr>
        <p:txBody>
          <a:bodyPr/>
          <a:lstStyle/>
          <a:p>
            <a:pPr>
              <a:spcBef>
                <a:spcPct val="0"/>
              </a:spcBef>
              <a:defRPr/>
            </a:pPr>
            <a:r>
              <a:rPr lang="en-US" dirty="0">
                <a:latin typeface="+mn-lt"/>
              </a:rPr>
              <a:t>One of our goals for this class is not only to teach you how to present good talks, but also how to listen to them. </a:t>
            </a:r>
          </a:p>
          <a:p>
            <a:pPr>
              <a:spcBef>
                <a:spcPct val="0"/>
              </a:spcBef>
              <a:defRPr/>
            </a:pPr>
            <a:endParaRPr lang="en-US" dirty="0">
              <a:latin typeface="+mn-lt"/>
            </a:endParaRPr>
          </a:p>
          <a:p>
            <a:pPr>
              <a:spcBef>
                <a:spcPct val="0"/>
              </a:spcBef>
              <a:defRPr/>
            </a:pPr>
            <a:r>
              <a:rPr lang="en-US" dirty="0">
                <a:latin typeface="+mn-lt"/>
              </a:rPr>
              <a:t>A good communicator recognizes the three major constraints on speakers and plans his talk with them in mind:</a:t>
            </a:r>
          </a:p>
          <a:p>
            <a:pPr marL="228600" indent="-228600">
              <a:spcBef>
                <a:spcPct val="0"/>
              </a:spcBef>
              <a:buAutoNum type="arabicPeriod"/>
              <a:defRPr/>
            </a:pPr>
            <a:r>
              <a:rPr lang="en-US" dirty="0">
                <a:latin typeface="+mn-lt"/>
              </a:rPr>
              <a:t>Who is the audience?  What is their level of expertise? How motivated are they to listen? What is likely to confuse or bore them? </a:t>
            </a:r>
          </a:p>
          <a:p>
            <a:pPr marL="228600" indent="-228600">
              <a:spcBef>
                <a:spcPct val="0"/>
              </a:spcBef>
              <a:buAutoNum type="arabicPeriod"/>
              <a:defRPr/>
            </a:pPr>
            <a:r>
              <a:rPr lang="en-US" dirty="0">
                <a:latin typeface="+mn-lt"/>
              </a:rPr>
              <a:t>What is the purpose of the talk? To present new results? To inform? To solicit feedback on a new idea? To entertain? To get a job? </a:t>
            </a:r>
          </a:p>
          <a:p>
            <a:pPr marL="228600" indent="-228600">
              <a:spcBef>
                <a:spcPct val="0"/>
              </a:spcBef>
              <a:buAutoNum type="arabicPeriod"/>
              <a:defRPr/>
            </a:pPr>
            <a:r>
              <a:rPr lang="en-US" dirty="0">
                <a:latin typeface="+mn-lt"/>
              </a:rPr>
              <a:t>How much time has been allotted?  It takes about 5–7 minutes to adequately motivate, explain, and summarize one main point in an oral talk.  A speaker cannot cover six main points in a 10-min. APS-style presentation, no matter how fast he talks. </a:t>
            </a:r>
          </a:p>
          <a:p>
            <a:pPr>
              <a:defRPr/>
            </a:pPr>
            <a:endParaRPr lang="en-US" dirty="0">
              <a:latin typeface="+mn-lt"/>
            </a:endParaRPr>
          </a:p>
          <a:p>
            <a:pPr>
              <a:defRPr/>
            </a:pPr>
            <a:r>
              <a:rPr lang="en-US" dirty="0">
                <a:latin typeface="+mn-lt"/>
              </a:rPr>
              <a:t>As you listen to a talk, ask yourself how well the speaker planned for these three constraints. </a:t>
            </a:r>
          </a:p>
          <a:p>
            <a:pPr>
              <a:spcBef>
                <a:spcPct val="0"/>
              </a:spcBef>
              <a:defRPr/>
            </a:pPr>
            <a:endParaRPr lang="en-US" dirty="0">
              <a:latin typeface="+mn-lt"/>
            </a:endParaRPr>
          </a:p>
          <a:p>
            <a:pPr>
              <a:spcBef>
                <a:spcPct val="0"/>
              </a:spcBef>
              <a:defRPr/>
            </a:pPr>
            <a:endParaRPr lang="en-US" dirty="0">
              <a:latin typeface="+mn-lt"/>
            </a:endParaRPr>
          </a:p>
        </p:txBody>
      </p:sp>
      <p:sp>
        <p:nvSpPr>
          <p:cNvPr id="8"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53886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A6C65FA4-35D8-4E18-958D-666EFBBC460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3251" name="Rectangle 2"/>
          <p:cNvSpPr>
            <a:spLocks noGrp="1" noRot="1" noChangeAspect="1" noChangeArrowheads="1" noTextEdit="1"/>
          </p:cNvSpPr>
          <p:nvPr>
            <p:ph type="sldImg"/>
          </p:nvPr>
        </p:nvSpPr>
        <p:spPr>
          <a:xfrm>
            <a:off x="1120775" y="652463"/>
            <a:ext cx="4749800" cy="3562350"/>
          </a:xfrm>
          <a:ln w="12700" cap="flat">
            <a:solidFill>
              <a:schemeClr val="tx1"/>
            </a:solidFill>
          </a:ln>
        </p:spPr>
      </p:sp>
      <p:sp>
        <p:nvSpPr>
          <p:cNvPr id="53255" name="Rectangle 3"/>
          <p:cNvSpPr>
            <a:spLocks noGrp="1" noChangeArrowheads="1"/>
          </p:cNvSpPr>
          <p:nvPr>
            <p:ph type="body" idx="1"/>
          </p:nvPr>
        </p:nvSpPr>
        <p:spPr>
          <a:xfrm>
            <a:off x="914400" y="4495800"/>
            <a:ext cx="5362575" cy="4375150"/>
          </a:xfrm>
        </p:spPr>
        <p:txBody>
          <a:bodyPr lIns="97315" tIns="48656" rIns="97315" bIns="48656"/>
          <a:lstStyle/>
          <a:p>
            <a:pPr>
              <a:spcBef>
                <a:spcPct val="50000"/>
              </a:spcBef>
              <a:defRPr/>
            </a:pPr>
            <a:r>
              <a:rPr lang="en-US" dirty="0">
                <a:latin typeface="+mn-lt"/>
              </a:rPr>
              <a:t>The speaker should provide a summary slide that recaps key points and cues the audience that the Q&amp;A is about to start.  The summary slide should help people review what they’ve learned and remind them of questions they want to ask.</a:t>
            </a:r>
          </a:p>
          <a:p>
            <a:pPr>
              <a:spcBef>
                <a:spcPct val="50000"/>
              </a:spcBef>
              <a:buFontTx/>
              <a:buChar char="-"/>
              <a:defRPr/>
            </a:pPr>
            <a:endParaRPr lang="en-US" dirty="0">
              <a:latin typeface="+mn-lt"/>
            </a:endParaRPr>
          </a:p>
          <a:p>
            <a:pPr>
              <a:lnSpc>
                <a:spcPct val="85000"/>
              </a:lnSpc>
              <a:spcBef>
                <a:spcPct val="50000"/>
              </a:spcBef>
              <a:defRPr/>
            </a:pPr>
            <a:endParaRPr lang="en-US" dirty="0">
              <a:latin typeface="+mn-lt"/>
            </a:endParaRPr>
          </a:p>
          <a:p>
            <a:pPr>
              <a:spcBef>
                <a:spcPct val="50000"/>
              </a:spcBef>
              <a:defRPr/>
            </a:pPr>
            <a:endParaRPr lang="en-US"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9"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0"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1250633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208902AC-EA09-43F8-84F6-7F81C220B0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8915" name="Rectangle 2"/>
          <p:cNvSpPr>
            <a:spLocks noGrp="1" noRot="1" noChangeAspect="1" noChangeArrowheads="1" noTextEdit="1"/>
          </p:cNvSpPr>
          <p:nvPr>
            <p:ph type="sldImg"/>
          </p:nvPr>
        </p:nvSpPr>
        <p:spPr>
          <a:xfrm>
            <a:off x="1282700" y="731838"/>
            <a:ext cx="4749800" cy="3562350"/>
          </a:xfrm>
          <a:ln w="12700" cap="flat"/>
        </p:spPr>
      </p:sp>
      <p:sp>
        <p:nvSpPr>
          <p:cNvPr id="38919" name="Rectangle 3"/>
          <p:cNvSpPr>
            <a:spLocks noGrp="1" noChangeArrowheads="1"/>
          </p:cNvSpPr>
          <p:nvPr>
            <p:ph type="body" idx="1"/>
          </p:nvPr>
        </p:nvSpPr>
        <p:spPr>
          <a:xfrm>
            <a:off x="976313" y="4419600"/>
            <a:ext cx="5056187" cy="4494213"/>
          </a:xfrm>
        </p:spPr>
        <p:txBody>
          <a:bodyPr lIns="97315" tIns="48656" rIns="97315" bIns="48656"/>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latin typeface="+mn-lt"/>
              </a:rPr>
              <a:t>It’s ok for a talk to entertain and educate. 10 minute attention span. Adding cartoons to general audience talk –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latin typeface="+mn-lt"/>
            </a:endParaRPr>
          </a:p>
          <a:p>
            <a:pPr>
              <a:spcBef>
                <a:spcPct val="0"/>
              </a:spcBef>
              <a:defRPr/>
            </a:pPr>
            <a:r>
              <a:rPr lang="en-US" dirty="0">
                <a:latin typeface="+mn-lt"/>
              </a:rPr>
              <a:t>A good communicator recognizes the three major constraints on speakers and plans his talk with them in mind:</a:t>
            </a:r>
          </a:p>
          <a:p>
            <a:pPr marL="228600" indent="-228600">
              <a:spcBef>
                <a:spcPct val="0"/>
              </a:spcBef>
              <a:buAutoNum type="arabicPeriod"/>
              <a:defRPr/>
            </a:pPr>
            <a:r>
              <a:rPr lang="en-US" b="1" dirty="0">
                <a:latin typeface="+mn-lt"/>
              </a:rPr>
              <a:t>Who is the audience? </a:t>
            </a:r>
            <a:r>
              <a:rPr lang="en-US" dirty="0">
                <a:latin typeface="+mn-lt"/>
              </a:rPr>
              <a:t> What is their level of expertise? How motivated are they to listen? What is likely to confuse or bore them? </a:t>
            </a:r>
          </a:p>
          <a:p>
            <a:pPr marL="228600" indent="-228600">
              <a:spcBef>
                <a:spcPct val="0"/>
              </a:spcBef>
              <a:buAutoNum type="arabicPeriod"/>
              <a:defRPr/>
            </a:pPr>
            <a:r>
              <a:rPr lang="en-US" b="1" dirty="0">
                <a:latin typeface="+mn-lt"/>
              </a:rPr>
              <a:t>What is the purpose of the talk?</a:t>
            </a:r>
            <a:r>
              <a:rPr lang="en-US" dirty="0">
                <a:latin typeface="+mn-lt"/>
              </a:rPr>
              <a:t> To present new results? To inform? To solicit feedback on a new idea? To entertain? To get a job? </a:t>
            </a:r>
          </a:p>
          <a:p>
            <a:pPr marL="228600" indent="-228600">
              <a:spcBef>
                <a:spcPct val="0"/>
              </a:spcBef>
              <a:buAutoNum type="arabicPeriod"/>
              <a:defRPr/>
            </a:pPr>
            <a:r>
              <a:rPr lang="en-US" b="1" dirty="0">
                <a:latin typeface="+mn-lt"/>
              </a:rPr>
              <a:t>How much time has been allotted?  </a:t>
            </a:r>
            <a:r>
              <a:rPr lang="en-US" dirty="0">
                <a:latin typeface="+mn-lt"/>
              </a:rPr>
              <a:t>It takes about 5–7 minutes to adequately motivate, explain, and summarize one main point in an oral talk.  A speaker cannot cover six main points in a 10-min. APS-style presentation, no matter how fast he talks. </a:t>
            </a:r>
            <a:endParaRPr lang="en-US" b="1" dirty="0">
              <a:latin typeface="+mn-lt"/>
            </a:endParaRPr>
          </a:p>
          <a:p>
            <a:pPr>
              <a:defRPr/>
            </a:pPr>
            <a:endParaRPr lang="en-US" dirty="0"/>
          </a:p>
          <a:p>
            <a:pPr>
              <a:defRPr/>
            </a:pPr>
            <a:r>
              <a:rPr lang="en-US" dirty="0">
                <a:latin typeface="+mn-lt"/>
              </a:rPr>
              <a:t>As you listen to a talk, ask yourself how well the speaker planned for these three constraints. </a:t>
            </a:r>
          </a:p>
          <a:p>
            <a:pPr>
              <a:defRPr/>
            </a:pPr>
            <a:endParaRPr lang="en-US" dirty="0"/>
          </a:p>
          <a:p>
            <a:pPr>
              <a:defRPr/>
            </a:pPr>
            <a:endParaRPr lang="en-US" dirty="0"/>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28105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19EBDAD3-123C-418D-B87F-C04796339F7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xfrm>
            <a:off x="1371600" y="1143000"/>
            <a:ext cx="4114800" cy="3086100"/>
          </a:xfrm>
          <a:ln/>
        </p:spPr>
      </p:sp>
      <p:sp>
        <p:nvSpPr>
          <p:cNvPr id="52231" name="Rectangle 3"/>
          <p:cNvSpPr>
            <a:spLocks noGrp="1" noChangeArrowheads="1"/>
          </p:cNvSpPr>
          <p:nvPr>
            <p:ph type="body" idx="1"/>
          </p:nvPr>
        </p:nvSpPr>
        <p:spPr/>
        <p:txBody>
          <a:bodyPr/>
          <a:lstStyle/>
          <a:p>
            <a:pPr>
              <a:spcBef>
                <a:spcPct val="50000"/>
              </a:spcBef>
              <a:defRPr/>
            </a:pPr>
            <a:r>
              <a:rPr lang="en-US" dirty="0">
                <a:latin typeface="+mn-lt"/>
              </a:rPr>
              <a:t>A speaker should maintain an even pace throughout the talk, not rush through the last 10 slides in a panic because he failed to rehearse and check his timing. </a:t>
            </a: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175851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19EBDAD3-123C-418D-B87F-C04796339F7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xfrm>
            <a:off x="1371600" y="1143000"/>
            <a:ext cx="4114800" cy="3086100"/>
          </a:xfrm>
          <a:ln/>
        </p:spPr>
      </p:sp>
      <p:sp>
        <p:nvSpPr>
          <p:cNvPr id="52231" name="Rectangle 3"/>
          <p:cNvSpPr>
            <a:spLocks noGrp="1" noChangeArrowheads="1"/>
          </p:cNvSpPr>
          <p:nvPr>
            <p:ph type="body" idx="1"/>
          </p:nvPr>
        </p:nvSpPr>
        <p:spPr/>
        <p:txBody>
          <a:bodyPr/>
          <a:lstStyle/>
          <a:p>
            <a:pPr>
              <a:spcBef>
                <a:spcPct val="50000"/>
              </a:spcBef>
              <a:defRPr/>
            </a:pPr>
            <a:r>
              <a:rPr lang="en-US" dirty="0">
                <a:latin typeface="+mn-lt"/>
              </a:rPr>
              <a:t>Even if you’re a native English speaker, remember that many members of your audience may not be.  Slow down and pronounce every word distinctly. </a:t>
            </a:r>
          </a:p>
          <a:p>
            <a:pPr>
              <a:spcBef>
                <a:spcPct val="50000"/>
              </a:spcBef>
              <a:defRPr/>
            </a:pPr>
            <a:r>
              <a:rPr lang="en-US" dirty="0">
                <a:latin typeface="+mn-lt"/>
              </a:rPr>
              <a:t>If you’re a non-native English speaker, slow down and pronounce every word distinctly. </a:t>
            </a:r>
          </a:p>
          <a:p>
            <a:pPr>
              <a:spcBef>
                <a:spcPct val="50000"/>
              </a:spcBef>
              <a:defRPr/>
            </a:pPr>
            <a:endParaRPr lang="en-US" dirty="0">
              <a:latin typeface="+mn-lt"/>
            </a:endParaRPr>
          </a:p>
          <a:p>
            <a:pPr>
              <a:spcBef>
                <a:spcPct val="50000"/>
              </a:spcBef>
              <a:defRPr/>
            </a:pPr>
            <a:r>
              <a:rPr lang="en-US" dirty="0">
                <a:latin typeface="+mn-lt"/>
              </a:rPr>
              <a:t>Factor the need to speak slowly and distinctly into your calculations of how much material you can cover in </a:t>
            </a:r>
            <a:r>
              <a:rPr lang="en-US">
                <a:latin typeface="+mn-lt"/>
              </a:rPr>
              <a:t>your allotted time. </a:t>
            </a:r>
            <a:endParaRPr lang="en-US"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89898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F3E9CDC0-D9FC-40DF-987F-A17BC46D3C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275" name="Rectangle 2"/>
          <p:cNvSpPr>
            <a:spLocks noGrp="1" noRot="1" noChangeAspect="1" noChangeArrowheads="1" noTextEdit="1"/>
          </p:cNvSpPr>
          <p:nvPr>
            <p:ph type="sldImg"/>
          </p:nvPr>
        </p:nvSpPr>
        <p:spPr>
          <a:xfrm>
            <a:off x="1282700" y="731838"/>
            <a:ext cx="4749800" cy="3562350"/>
          </a:xfrm>
          <a:ln w="12700" cap="flat"/>
        </p:spPr>
      </p:sp>
      <p:sp>
        <p:nvSpPr>
          <p:cNvPr id="54279" name="Rectangle 3"/>
          <p:cNvSpPr>
            <a:spLocks noGrp="1" noChangeArrowheads="1"/>
          </p:cNvSpPr>
          <p:nvPr>
            <p:ph type="body" idx="1"/>
          </p:nvPr>
        </p:nvSpPr>
        <p:spPr>
          <a:xfrm>
            <a:off x="990600" y="4495800"/>
            <a:ext cx="5362575" cy="4375150"/>
          </a:xfrm>
        </p:spPr>
        <p:txBody>
          <a:bodyPr lIns="97315" tIns="48656" rIns="97315" bIns="48656"/>
          <a:lstStyle/>
          <a:p>
            <a:pPr>
              <a:spcBef>
                <a:spcPct val="50000"/>
              </a:spcBef>
              <a:defRPr/>
            </a:pPr>
            <a:r>
              <a:rPr lang="en-US" dirty="0">
                <a:latin typeface="+mn-lt"/>
              </a:rPr>
              <a:t>Learning how to handle questions  is an important skill for all speakers. Later on in this class we’ll explore strategies for you to use to master questions. </a:t>
            </a:r>
          </a:p>
          <a:p>
            <a:pPr>
              <a:spcBef>
                <a:spcPct val="50000"/>
              </a:spcBef>
              <a:defRPr/>
            </a:pPr>
            <a:endParaRPr lang="en-US" dirty="0">
              <a:latin typeface="+mn-lt"/>
            </a:endParaRPr>
          </a:p>
          <a:p>
            <a:pPr>
              <a:spcBef>
                <a:spcPct val="50000"/>
              </a:spcBef>
              <a:defRPr/>
            </a:pPr>
            <a:endParaRPr lang="en-US"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56203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F3E9CDC0-D9FC-40DF-987F-A17BC46D3C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4275" name="Rectangle 2"/>
          <p:cNvSpPr>
            <a:spLocks noGrp="1" noRot="1" noChangeAspect="1" noChangeArrowheads="1" noTextEdit="1"/>
          </p:cNvSpPr>
          <p:nvPr>
            <p:ph type="sldImg"/>
          </p:nvPr>
        </p:nvSpPr>
        <p:spPr>
          <a:xfrm>
            <a:off x="1282700" y="731838"/>
            <a:ext cx="4749800" cy="3562350"/>
          </a:xfrm>
          <a:ln w="12700" cap="flat"/>
        </p:spPr>
      </p:sp>
      <p:sp>
        <p:nvSpPr>
          <p:cNvPr id="54279" name="Rectangle 3"/>
          <p:cNvSpPr>
            <a:spLocks noGrp="1" noChangeArrowheads="1"/>
          </p:cNvSpPr>
          <p:nvPr>
            <p:ph type="body" idx="1"/>
          </p:nvPr>
        </p:nvSpPr>
        <p:spPr>
          <a:xfrm>
            <a:off x="990600" y="4495800"/>
            <a:ext cx="5362575" cy="4375150"/>
          </a:xfrm>
        </p:spPr>
        <p:txBody>
          <a:bodyPr lIns="97315" tIns="48656" rIns="97315" bIns="48656"/>
          <a:lstStyle/>
          <a:p>
            <a:pPr>
              <a:spcBef>
                <a:spcPct val="50000"/>
              </a:spcBef>
              <a:defRPr/>
            </a:pPr>
            <a:endParaRPr lang="en-US" dirty="0">
              <a:latin typeface="+mn-lt"/>
            </a:endParaRPr>
          </a:p>
          <a:p>
            <a:pPr>
              <a:spcBef>
                <a:spcPct val="50000"/>
              </a:spcBef>
              <a:defRPr/>
            </a:pPr>
            <a:endParaRPr lang="en-US" dirty="0">
              <a:latin typeface="+mn-lt"/>
            </a:endParaRPr>
          </a:p>
          <a:p>
            <a:pPr>
              <a:spcBef>
                <a:spcPct val="50000"/>
              </a:spcBef>
              <a:defRPr/>
            </a:pPr>
            <a:endParaRPr lang="en-US" dirty="0">
              <a:latin typeface="+mn-lt"/>
            </a:endParaRPr>
          </a:p>
        </p:txBody>
      </p:sp>
      <p:sp>
        <p:nvSpPr>
          <p:cNvPr id="8" name="Rectangle 3"/>
          <p:cNvSpPr txBox="1">
            <a:spLocks noChangeArrowheads="1"/>
          </p:cNvSpPr>
          <p:nvPr/>
        </p:nvSpPr>
        <p:spPr bwMode="auto">
          <a:xfrm>
            <a:off x="1143000" y="4648200"/>
            <a:ext cx="5362575"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15" tIns="48656" rIns="97315" bIns="4865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Did the speaker have any annoying mannerisms that made it hard for you to pay attention?  Make note of them and resolve to correct your own bad habits.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4"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183417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5546">
              <a:defRPr sz="2400">
                <a:solidFill>
                  <a:schemeClr val="tx1"/>
                </a:solidFill>
                <a:latin typeface="Times New Roman" pitchFamily="18" charset="0"/>
              </a:defRPr>
            </a:lvl1pPr>
            <a:lvl2pPr marL="742849" indent="-285712" defTabSz="955546">
              <a:defRPr sz="2400">
                <a:solidFill>
                  <a:schemeClr val="tx1"/>
                </a:solidFill>
                <a:latin typeface="Times New Roman" pitchFamily="18" charset="0"/>
              </a:defRPr>
            </a:lvl2pPr>
            <a:lvl3pPr marL="1142845" indent="-228569" defTabSz="955546">
              <a:defRPr sz="2400">
                <a:solidFill>
                  <a:schemeClr val="tx1"/>
                </a:solidFill>
                <a:latin typeface="Times New Roman" pitchFamily="18" charset="0"/>
              </a:defRPr>
            </a:lvl3pPr>
            <a:lvl4pPr marL="1599983" indent="-228569" defTabSz="955546">
              <a:defRPr sz="2400">
                <a:solidFill>
                  <a:schemeClr val="tx1"/>
                </a:solidFill>
                <a:latin typeface="Times New Roman" pitchFamily="18" charset="0"/>
              </a:defRPr>
            </a:lvl4pPr>
            <a:lvl5pPr marL="2057121" indent="-228569" defTabSz="955546">
              <a:defRPr sz="2400">
                <a:solidFill>
                  <a:schemeClr val="tx1"/>
                </a:solidFill>
                <a:latin typeface="Times New Roman" pitchFamily="18" charset="0"/>
              </a:defRPr>
            </a:lvl5pPr>
            <a:lvl6pPr marL="2514259" indent="-228569" defTabSz="955546" eaLnBrk="0" fontAlgn="base" hangingPunct="0">
              <a:spcBef>
                <a:spcPct val="0"/>
              </a:spcBef>
              <a:spcAft>
                <a:spcPct val="0"/>
              </a:spcAft>
              <a:defRPr sz="2400">
                <a:solidFill>
                  <a:schemeClr val="tx1"/>
                </a:solidFill>
                <a:latin typeface="Times New Roman" pitchFamily="18" charset="0"/>
              </a:defRPr>
            </a:lvl6pPr>
            <a:lvl7pPr marL="2971397" indent="-228569" defTabSz="955546" eaLnBrk="0" fontAlgn="base" hangingPunct="0">
              <a:spcBef>
                <a:spcPct val="0"/>
              </a:spcBef>
              <a:spcAft>
                <a:spcPct val="0"/>
              </a:spcAft>
              <a:defRPr sz="2400">
                <a:solidFill>
                  <a:schemeClr val="tx1"/>
                </a:solidFill>
                <a:latin typeface="Times New Roman" pitchFamily="18" charset="0"/>
              </a:defRPr>
            </a:lvl7pPr>
            <a:lvl8pPr marL="3428535" indent="-228569" defTabSz="955546" eaLnBrk="0" fontAlgn="base" hangingPunct="0">
              <a:spcBef>
                <a:spcPct val="0"/>
              </a:spcBef>
              <a:spcAft>
                <a:spcPct val="0"/>
              </a:spcAft>
              <a:defRPr sz="2400">
                <a:solidFill>
                  <a:schemeClr val="tx1"/>
                </a:solidFill>
                <a:latin typeface="Times New Roman" pitchFamily="18" charset="0"/>
              </a:defRPr>
            </a:lvl8pPr>
            <a:lvl9pPr marL="3885673" indent="-228569" defTabSz="955546"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546" rtl="0" eaLnBrk="0" fontAlgn="base" latinLnBrk="0" hangingPunct="0">
              <a:lnSpc>
                <a:spcPct val="100000"/>
              </a:lnSpc>
              <a:spcBef>
                <a:spcPct val="0"/>
              </a:spcBef>
              <a:spcAft>
                <a:spcPct val="0"/>
              </a:spcAft>
              <a:buClrTx/>
              <a:buSzTx/>
              <a:buFontTx/>
              <a:buNone/>
              <a:tabLst/>
              <a:defRPr/>
            </a:pPr>
            <a:fld id="{650A2698-8B33-47AE-A7E4-FEC1F3FD42B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55546"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3187" name="Rectangle 2"/>
          <p:cNvSpPr>
            <a:spLocks noGrp="1" noRot="1" noChangeAspect="1" noChangeArrowheads="1" noTextEdit="1"/>
          </p:cNvSpPr>
          <p:nvPr>
            <p:ph type="sldImg"/>
          </p:nvPr>
        </p:nvSpPr>
        <p:spPr>
          <a:xfrm>
            <a:off x="1371600" y="1143000"/>
            <a:ext cx="4114800" cy="3086100"/>
          </a:xfrm>
          <a:ln/>
        </p:spPr>
      </p:sp>
      <p:sp>
        <p:nvSpPr>
          <p:cNvPr id="88068" name="Rectangle 3"/>
          <p:cNvSpPr>
            <a:spLocks noGrp="1" noChangeArrowheads="1"/>
          </p:cNvSpPr>
          <p:nvPr>
            <p:ph type="body" idx="1"/>
          </p:nvPr>
        </p:nvSpPr>
        <p:spPr/>
        <p:txBody>
          <a:bodyPr/>
          <a:lstStyle/>
          <a:p>
            <a:pPr>
              <a:defRPr/>
            </a:pPr>
            <a:r>
              <a:rPr lang="en-US" dirty="0">
                <a:latin typeface="+mn-lt"/>
              </a:rPr>
              <a:t>NOTES:</a:t>
            </a:r>
          </a:p>
        </p:txBody>
      </p:sp>
      <p:sp>
        <p:nvSpPr>
          <p:cNvPr id="8" name="Rectangle 2"/>
          <p:cNvSpPr>
            <a:spLocks noGrp="1" noChangeArrowheads="1"/>
          </p:cNvSpPr>
          <p:nvPr>
            <p:ph type="hdr" sz="quarter"/>
          </p:nvPr>
        </p:nvSpPr>
        <p:spPr>
          <a:xfrm>
            <a:off x="1" y="0"/>
            <a:ext cx="3209925" cy="474663"/>
          </a:xfrm>
        </p:spPr>
        <p:txBody>
          <a:bodyPr/>
          <a:lstStyle>
            <a:lvl1pPr defTabSz="955546">
              <a:defRPr sz="2400">
                <a:solidFill>
                  <a:schemeClr val="tx1"/>
                </a:solidFill>
                <a:latin typeface="Times New Roman" pitchFamily="18" charset="0"/>
              </a:defRPr>
            </a:lvl1pPr>
            <a:lvl2pPr marL="742849" indent="-285712" defTabSz="955546">
              <a:defRPr sz="2400">
                <a:solidFill>
                  <a:schemeClr val="tx1"/>
                </a:solidFill>
                <a:latin typeface="Times New Roman" pitchFamily="18" charset="0"/>
              </a:defRPr>
            </a:lvl2pPr>
            <a:lvl3pPr marL="1142845" indent="-228569" defTabSz="955546">
              <a:defRPr sz="2400">
                <a:solidFill>
                  <a:schemeClr val="tx1"/>
                </a:solidFill>
                <a:latin typeface="Times New Roman" pitchFamily="18" charset="0"/>
              </a:defRPr>
            </a:lvl3pPr>
            <a:lvl4pPr marL="1599983" indent="-228569" defTabSz="955546">
              <a:defRPr sz="2400">
                <a:solidFill>
                  <a:schemeClr val="tx1"/>
                </a:solidFill>
                <a:latin typeface="Times New Roman" pitchFamily="18" charset="0"/>
              </a:defRPr>
            </a:lvl4pPr>
            <a:lvl5pPr marL="2057121" indent="-228569" defTabSz="955546">
              <a:defRPr sz="2400">
                <a:solidFill>
                  <a:schemeClr val="tx1"/>
                </a:solidFill>
                <a:latin typeface="Times New Roman" pitchFamily="18" charset="0"/>
              </a:defRPr>
            </a:lvl5pPr>
            <a:lvl6pPr marL="2514259" indent="-228569" defTabSz="955546" eaLnBrk="0" fontAlgn="base" hangingPunct="0">
              <a:spcBef>
                <a:spcPct val="0"/>
              </a:spcBef>
              <a:spcAft>
                <a:spcPct val="0"/>
              </a:spcAft>
              <a:defRPr sz="2400">
                <a:solidFill>
                  <a:schemeClr val="tx1"/>
                </a:solidFill>
                <a:latin typeface="Times New Roman" pitchFamily="18" charset="0"/>
              </a:defRPr>
            </a:lvl6pPr>
            <a:lvl7pPr marL="2971397" indent="-228569" defTabSz="955546" eaLnBrk="0" fontAlgn="base" hangingPunct="0">
              <a:spcBef>
                <a:spcPct val="0"/>
              </a:spcBef>
              <a:spcAft>
                <a:spcPct val="0"/>
              </a:spcAft>
              <a:defRPr sz="2400">
                <a:solidFill>
                  <a:schemeClr val="tx1"/>
                </a:solidFill>
                <a:latin typeface="Times New Roman" pitchFamily="18" charset="0"/>
              </a:defRPr>
            </a:lvl7pPr>
            <a:lvl8pPr marL="3428535" indent="-228569" defTabSz="955546" eaLnBrk="0" fontAlgn="base" hangingPunct="0">
              <a:spcBef>
                <a:spcPct val="0"/>
              </a:spcBef>
              <a:spcAft>
                <a:spcPct val="0"/>
              </a:spcAft>
              <a:defRPr sz="2400">
                <a:solidFill>
                  <a:schemeClr val="tx1"/>
                </a:solidFill>
                <a:latin typeface="Times New Roman" pitchFamily="18" charset="0"/>
              </a:defRPr>
            </a:lvl8pPr>
            <a:lvl9pPr marL="3885673" indent="-228569" defTabSz="955546"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546"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Celia’s Tips for Science Talks,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Celia M. Elliott</a:t>
            </a:r>
          </a:p>
        </p:txBody>
      </p:sp>
      <p:sp>
        <p:nvSpPr>
          <p:cNvPr id="9" name="Rectangle 3"/>
          <p:cNvSpPr>
            <a:spLocks noGrp="1" noChangeArrowheads="1"/>
          </p:cNvSpPr>
          <p:nvPr>
            <p:ph type="dt" sz="quarter" idx="1"/>
          </p:nvPr>
        </p:nvSpPr>
        <p:spPr>
          <a:xfrm>
            <a:off x="4173538" y="0"/>
            <a:ext cx="3128962" cy="474663"/>
          </a:xfrm>
        </p:spPr>
        <p:txBody>
          <a:bodyPr/>
          <a:lstStyle>
            <a:lvl1pPr defTabSz="955546">
              <a:defRPr sz="2400">
                <a:solidFill>
                  <a:schemeClr val="tx1"/>
                </a:solidFill>
                <a:latin typeface="Times New Roman" pitchFamily="18" charset="0"/>
              </a:defRPr>
            </a:lvl1pPr>
            <a:lvl2pPr marL="742849" indent="-285712" defTabSz="955546">
              <a:defRPr sz="2400">
                <a:solidFill>
                  <a:schemeClr val="tx1"/>
                </a:solidFill>
                <a:latin typeface="Times New Roman" pitchFamily="18" charset="0"/>
              </a:defRPr>
            </a:lvl2pPr>
            <a:lvl3pPr marL="1142845" indent="-228569" defTabSz="955546">
              <a:defRPr sz="2400">
                <a:solidFill>
                  <a:schemeClr val="tx1"/>
                </a:solidFill>
                <a:latin typeface="Times New Roman" pitchFamily="18" charset="0"/>
              </a:defRPr>
            </a:lvl3pPr>
            <a:lvl4pPr marL="1599983" indent="-228569" defTabSz="955546">
              <a:defRPr sz="2400">
                <a:solidFill>
                  <a:schemeClr val="tx1"/>
                </a:solidFill>
                <a:latin typeface="Times New Roman" pitchFamily="18" charset="0"/>
              </a:defRPr>
            </a:lvl4pPr>
            <a:lvl5pPr marL="2057121" indent="-228569" defTabSz="955546">
              <a:defRPr sz="2400">
                <a:solidFill>
                  <a:schemeClr val="tx1"/>
                </a:solidFill>
                <a:latin typeface="Times New Roman" pitchFamily="18" charset="0"/>
              </a:defRPr>
            </a:lvl5pPr>
            <a:lvl6pPr marL="2514259" indent="-228569" defTabSz="955546" eaLnBrk="0" fontAlgn="base" hangingPunct="0">
              <a:spcBef>
                <a:spcPct val="0"/>
              </a:spcBef>
              <a:spcAft>
                <a:spcPct val="0"/>
              </a:spcAft>
              <a:defRPr sz="2400">
                <a:solidFill>
                  <a:schemeClr val="tx1"/>
                </a:solidFill>
                <a:latin typeface="Times New Roman" pitchFamily="18" charset="0"/>
              </a:defRPr>
            </a:lvl6pPr>
            <a:lvl7pPr marL="2971397" indent="-228569" defTabSz="955546" eaLnBrk="0" fontAlgn="base" hangingPunct="0">
              <a:spcBef>
                <a:spcPct val="0"/>
              </a:spcBef>
              <a:spcAft>
                <a:spcPct val="0"/>
              </a:spcAft>
              <a:defRPr sz="2400">
                <a:solidFill>
                  <a:schemeClr val="tx1"/>
                </a:solidFill>
                <a:latin typeface="Times New Roman" pitchFamily="18" charset="0"/>
              </a:defRPr>
            </a:lvl7pPr>
            <a:lvl8pPr marL="3428535" indent="-228569" defTabSz="955546" eaLnBrk="0" fontAlgn="base" hangingPunct="0">
              <a:spcBef>
                <a:spcPct val="0"/>
              </a:spcBef>
              <a:spcAft>
                <a:spcPct val="0"/>
              </a:spcAft>
              <a:defRPr sz="2400">
                <a:solidFill>
                  <a:schemeClr val="tx1"/>
                </a:solidFill>
                <a:latin typeface="Times New Roman" pitchFamily="18" charset="0"/>
              </a:defRPr>
            </a:lvl8pPr>
            <a:lvl9pPr marL="3885673" indent="-228569" defTabSz="955546"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546"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March 1, 2016</a:t>
            </a:r>
          </a:p>
        </p:txBody>
      </p:sp>
      <p:sp>
        <p:nvSpPr>
          <p:cNvPr id="10" name="Rectangle 6"/>
          <p:cNvSpPr>
            <a:spLocks noGrp="1" noChangeArrowheads="1"/>
          </p:cNvSpPr>
          <p:nvPr>
            <p:ph type="ftr" sz="quarter" idx="4"/>
          </p:nvPr>
        </p:nvSpPr>
        <p:spPr>
          <a:xfrm>
            <a:off x="1" y="9113839"/>
            <a:ext cx="4343400" cy="474662"/>
          </a:xfrm>
        </p:spPr>
        <p:txBody>
          <a:bodyPr/>
          <a:lstStyle>
            <a:lvl1pPr defTabSz="955546">
              <a:defRPr sz="2400">
                <a:solidFill>
                  <a:schemeClr val="tx1"/>
                </a:solidFill>
                <a:latin typeface="Times New Roman" pitchFamily="18" charset="0"/>
              </a:defRPr>
            </a:lvl1pPr>
            <a:lvl2pPr marL="742849" indent="-285712" defTabSz="955546">
              <a:defRPr sz="2400">
                <a:solidFill>
                  <a:schemeClr val="tx1"/>
                </a:solidFill>
                <a:latin typeface="Times New Roman" pitchFamily="18" charset="0"/>
              </a:defRPr>
            </a:lvl2pPr>
            <a:lvl3pPr marL="1142845" indent="-228569" defTabSz="955546">
              <a:defRPr sz="2400">
                <a:solidFill>
                  <a:schemeClr val="tx1"/>
                </a:solidFill>
                <a:latin typeface="Times New Roman" pitchFamily="18" charset="0"/>
              </a:defRPr>
            </a:lvl3pPr>
            <a:lvl4pPr marL="1599983" indent="-228569" defTabSz="955546">
              <a:defRPr sz="2400">
                <a:solidFill>
                  <a:schemeClr val="tx1"/>
                </a:solidFill>
                <a:latin typeface="Times New Roman" pitchFamily="18" charset="0"/>
              </a:defRPr>
            </a:lvl4pPr>
            <a:lvl5pPr marL="2057121" indent="-228569" defTabSz="955546">
              <a:defRPr sz="2400">
                <a:solidFill>
                  <a:schemeClr val="tx1"/>
                </a:solidFill>
                <a:latin typeface="Times New Roman" pitchFamily="18" charset="0"/>
              </a:defRPr>
            </a:lvl5pPr>
            <a:lvl6pPr marL="2514259" indent="-228569" defTabSz="955546" eaLnBrk="0" fontAlgn="base" hangingPunct="0">
              <a:spcBef>
                <a:spcPct val="0"/>
              </a:spcBef>
              <a:spcAft>
                <a:spcPct val="0"/>
              </a:spcAft>
              <a:defRPr sz="2400">
                <a:solidFill>
                  <a:schemeClr val="tx1"/>
                </a:solidFill>
                <a:latin typeface="Times New Roman" pitchFamily="18" charset="0"/>
              </a:defRPr>
            </a:lvl6pPr>
            <a:lvl7pPr marL="2971397" indent="-228569" defTabSz="955546" eaLnBrk="0" fontAlgn="base" hangingPunct="0">
              <a:spcBef>
                <a:spcPct val="0"/>
              </a:spcBef>
              <a:spcAft>
                <a:spcPct val="0"/>
              </a:spcAft>
              <a:defRPr sz="2400">
                <a:solidFill>
                  <a:schemeClr val="tx1"/>
                </a:solidFill>
                <a:latin typeface="Times New Roman" pitchFamily="18" charset="0"/>
              </a:defRPr>
            </a:lvl7pPr>
            <a:lvl8pPr marL="3428535" indent="-228569" defTabSz="955546" eaLnBrk="0" fontAlgn="base" hangingPunct="0">
              <a:spcBef>
                <a:spcPct val="0"/>
              </a:spcBef>
              <a:spcAft>
                <a:spcPct val="0"/>
              </a:spcAft>
              <a:defRPr sz="2400">
                <a:solidFill>
                  <a:schemeClr val="tx1"/>
                </a:solidFill>
                <a:latin typeface="Times New Roman" pitchFamily="18" charset="0"/>
              </a:defRPr>
            </a:lvl8pPr>
            <a:lvl9pPr marL="3885673" indent="-228569" defTabSz="955546"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546"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Tree>
    <p:extLst>
      <p:ext uri="{BB962C8B-B14F-4D97-AF65-F5344CB8AC3E}">
        <p14:creationId xmlns:p14="http://schemas.microsoft.com/office/powerpoint/2010/main" val="285782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D0128789-945C-4153-82E4-8B568448754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63" name="Rectangle 2"/>
          <p:cNvSpPr>
            <a:spLocks noGrp="1" noRot="1" noChangeAspect="1" noChangeArrowheads="1" noTextEdit="1"/>
          </p:cNvSpPr>
          <p:nvPr>
            <p:ph type="sldImg"/>
          </p:nvPr>
        </p:nvSpPr>
        <p:spPr>
          <a:xfrm>
            <a:off x="1282700" y="731838"/>
            <a:ext cx="4749800" cy="3562350"/>
          </a:xfrm>
          <a:ln w="12700" cap="flat"/>
        </p:spPr>
      </p:sp>
      <p:sp>
        <p:nvSpPr>
          <p:cNvPr id="40967" name="Rectangle 3"/>
          <p:cNvSpPr>
            <a:spLocks noGrp="1" noChangeArrowheads="1"/>
          </p:cNvSpPr>
          <p:nvPr>
            <p:ph type="body" idx="1"/>
          </p:nvPr>
        </p:nvSpPr>
        <p:spPr>
          <a:xfrm>
            <a:off x="976313" y="4538663"/>
            <a:ext cx="5362575" cy="4375150"/>
          </a:xfrm>
        </p:spPr>
        <p:txBody>
          <a:bodyPr lIns="97315" tIns="48656" rIns="97315" bIns="48656"/>
          <a:lstStyle/>
          <a:p>
            <a:pPr>
              <a:spcBef>
                <a:spcPct val="50000"/>
              </a:spcBef>
              <a:defRPr/>
            </a:pPr>
            <a:r>
              <a:rPr lang="en-US" dirty="0">
                <a:latin typeface="+mn-lt"/>
              </a:rPr>
              <a:t>Excellent advice from Professor DeMarco: </a:t>
            </a:r>
          </a:p>
          <a:p>
            <a:pPr>
              <a:spcBef>
                <a:spcPct val="50000"/>
              </a:spcBef>
              <a:defRPr/>
            </a:pPr>
            <a:r>
              <a:rPr lang="en-US" dirty="0">
                <a:latin typeface="+mn-lt"/>
              </a:rPr>
              <a:t>“Few people take the time to evaluate a talk that they have heard.  Doing so is really the key to learning how to give a better talk. </a:t>
            </a:r>
          </a:p>
          <a:p>
            <a:pPr>
              <a:spcBef>
                <a:spcPct val="50000"/>
              </a:spcBef>
              <a:defRPr/>
            </a:pPr>
            <a:r>
              <a:rPr lang="en-US" dirty="0">
                <a:latin typeface="+mn-lt"/>
              </a:rPr>
              <a:t>“If you want to become a better speaker, after giving or listening to a talk *</a:t>
            </a:r>
            <a:r>
              <a:rPr lang="en-US" b="1" dirty="0">
                <a:latin typeface="+mn-lt"/>
              </a:rPr>
              <a:t>every time*:</a:t>
            </a:r>
          </a:p>
          <a:p>
            <a:pPr lvl="1">
              <a:spcBef>
                <a:spcPct val="50000"/>
              </a:spcBef>
              <a:defRPr/>
            </a:pPr>
            <a:r>
              <a:rPr lang="en-US" b="1" dirty="0">
                <a:latin typeface="+mn-lt"/>
              </a:rPr>
              <a:t>Think:</a:t>
            </a:r>
            <a:r>
              <a:rPr lang="en-US" dirty="0">
                <a:latin typeface="+mn-lt"/>
              </a:rPr>
              <a:t> What was ineffective about the talk? What are a few things that could be improved? Be specific. Try to identify details and larger issues.</a:t>
            </a:r>
          </a:p>
          <a:p>
            <a:pPr lvl="1">
              <a:spcBef>
                <a:spcPct val="50000"/>
              </a:spcBef>
              <a:defRPr/>
            </a:pPr>
            <a:r>
              <a:rPr lang="en-US" b="1" dirty="0">
                <a:latin typeface="+mn-lt"/>
              </a:rPr>
              <a:t>Think</a:t>
            </a:r>
            <a:r>
              <a:rPr lang="en-US" dirty="0">
                <a:latin typeface="+mn-lt"/>
              </a:rPr>
              <a:t>: What was effective? Find three things. Be specific. Try to identify details and larger issues.”</a:t>
            </a:r>
          </a:p>
          <a:p>
            <a:pPr lvl="1">
              <a:spcBef>
                <a:spcPct val="50000"/>
              </a:spcBef>
              <a:defRPr/>
            </a:pPr>
            <a:endParaRPr lang="en-US" b="1" dirty="0">
              <a:latin typeface="+mn-lt"/>
            </a:endParaRP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303457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208902AC-EA09-43F8-84F6-7F81C220B0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8915" name="Rectangle 2"/>
          <p:cNvSpPr>
            <a:spLocks noGrp="1" noRot="1" noChangeAspect="1" noChangeArrowheads="1" noTextEdit="1"/>
          </p:cNvSpPr>
          <p:nvPr>
            <p:ph type="sldImg"/>
          </p:nvPr>
        </p:nvSpPr>
        <p:spPr>
          <a:xfrm>
            <a:off x="1282700" y="731838"/>
            <a:ext cx="4749800" cy="3562350"/>
          </a:xfrm>
          <a:ln w="12700" cap="flat"/>
        </p:spPr>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
        <p:nvSpPr>
          <p:cNvPr id="2" name="Notes Placeholder 1"/>
          <p:cNvSpPr>
            <a:spLocks noGrp="1"/>
          </p:cNvSpPr>
          <p:nvPr>
            <p:ph type="body" sz="quarter" idx="10"/>
          </p:nvPr>
        </p:nvSpPr>
        <p:spPr/>
        <p:txBody>
          <a:bodyPr/>
          <a:lstStyle/>
          <a:p>
            <a:r>
              <a:rPr lang="en-US" dirty="0">
                <a:latin typeface="+mn-lt"/>
              </a:rPr>
              <a:t>Giving good talks is a skill.</a:t>
            </a:r>
          </a:p>
          <a:p>
            <a:endParaRPr lang="en-US" dirty="0">
              <a:latin typeface="+mn-lt"/>
            </a:endParaRPr>
          </a:p>
          <a:p>
            <a:r>
              <a:rPr lang="en-US" dirty="0">
                <a:latin typeface="+mn-lt"/>
              </a:rPr>
              <a:t>And like any other skill, it requires learning techniques, practicing them, getting feedback, and listening to a </a:t>
            </a:r>
            <a:r>
              <a:rPr lang="en-US" b="1" i="1" dirty="0">
                <a:latin typeface="+mn-lt"/>
              </a:rPr>
              <a:t>lot</a:t>
            </a:r>
            <a:r>
              <a:rPr lang="en-US" dirty="0">
                <a:latin typeface="+mn-lt"/>
              </a:rPr>
              <a:t> of talks so that you learn to recognize excellence and emulate it. </a:t>
            </a:r>
          </a:p>
        </p:txBody>
      </p:sp>
    </p:spTree>
    <p:extLst>
      <p:ext uri="{BB962C8B-B14F-4D97-AF65-F5344CB8AC3E}">
        <p14:creationId xmlns:p14="http://schemas.microsoft.com/office/powerpoint/2010/main" val="408977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Times New Roman" pitchFamily="18" charset="0"/>
                <a:ea typeface="+mn-ea"/>
                <a:cs typeface="+mn-cs"/>
              </a:rPr>
              <a:t>If you didn’t like a talk, don’t assume it’s “your problem.” There is a surprising universality to good or bad talks. </a:t>
            </a:r>
          </a:p>
          <a:p>
            <a:r>
              <a:rPr lang="en-US" dirty="0"/>
              <a:t>There are very few boring topics. I’ve seen great talks on the smallest results. And terrible talks on really exciting research.</a:t>
            </a:r>
          </a:p>
        </p:txBody>
      </p:sp>
      <p:sp>
        <p:nvSpPr>
          <p:cNvPr id="4" name="Header Placeholder 3"/>
          <p:cNvSpPr>
            <a:spLocks noGrp="1"/>
          </p:cNvSpPr>
          <p:nvPr>
            <p:ph type="hdr" sz="quarter"/>
          </p:nvPr>
        </p:nvSpPr>
        <p:spPr/>
        <p:txBody>
          <a:body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Effective Science Talks, Celia M. Elliott</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Date Placeholder 4"/>
          <p:cNvSpPr>
            <a:spLocks noGrp="1"/>
          </p:cNvSpPr>
          <p:nvPr>
            <p:ph type="dt" idx="1"/>
          </p:nvPr>
        </p:nvSpPr>
        <p:spPr/>
        <p:txBody>
          <a:body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&lt;Date&gt;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4"/>
          </p:nvPr>
        </p:nvSpPr>
        <p:spPr/>
        <p:txBody>
          <a:body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Copyright © 2011 </a:t>
            </a:r>
            <a:br>
              <a:rPr kumimoji="0" lang="en-US" sz="1200" b="0" i="0" u="none" strike="noStrike" kern="1200" cap="none" spc="0" normalizeH="0" baseline="0" noProof="0">
                <a:ln>
                  <a:noFill/>
                </a:ln>
                <a:solidFill>
                  <a:srgbClr val="000000"/>
                </a:solidFill>
                <a:effectLst/>
                <a:uLnTx/>
                <a:uFillTx/>
                <a:latin typeface="Calibri"/>
                <a:ea typeface="+mn-ea"/>
                <a:cs typeface="+mn-cs"/>
              </a:rPr>
            </a:br>
            <a:r>
              <a:rPr kumimoji="0" lang="en-US" sz="1200" b="0" i="0" u="none" strike="noStrike" kern="1200" cap="none" spc="0" normalizeH="0" baseline="0" noProof="0">
                <a:ln>
                  <a:noFill/>
                </a:ln>
                <a:solidFill>
                  <a:srgbClr val="000000"/>
                </a:solidFill>
                <a:effectLst/>
                <a:uLnTx/>
                <a:uFillTx/>
                <a:latin typeface="Calibri"/>
                <a:ea typeface="+mn-ea"/>
                <a:cs typeface="+mn-cs"/>
              </a:rPr>
              <a:t>The Board of Trustees of the University of Illinois</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55675" rtl="0" eaLnBrk="0" fontAlgn="base" latinLnBrk="0" hangingPunct="0">
              <a:lnSpc>
                <a:spcPct val="100000"/>
              </a:lnSpc>
              <a:spcBef>
                <a:spcPct val="0"/>
              </a:spcBef>
              <a:spcAft>
                <a:spcPct val="0"/>
              </a:spcAft>
              <a:buClrTx/>
              <a:buSzTx/>
              <a:buFontTx/>
              <a:buNone/>
              <a:tabLst/>
              <a:defRPr/>
            </a:pPr>
            <a:fld id="{5BD83366-EFB3-4E56-9A8D-DCE04C1919D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911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why, how, what, and conclusions</a:t>
            </a:r>
          </a:p>
        </p:txBody>
      </p:sp>
      <p:sp>
        <p:nvSpPr>
          <p:cNvPr id="4" name="Header Placeholder 3"/>
          <p:cNvSpPr>
            <a:spLocks noGrp="1"/>
          </p:cNvSpPr>
          <p:nvPr>
            <p:ph type="hdr" sz="quarter"/>
          </p:nvPr>
        </p:nvSpPr>
        <p:spPr/>
        <p:txBody>
          <a:body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Effective Science Talks, Celia M. Elliott</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Date Placeholder 4"/>
          <p:cNvSpPr>
            <a:spLocks noGrp="1"/>
          </p:cNvSpPr>
          <p:nvPr>
            <p:ph type="dt" idx="1"/>
          </p:nvPr>
        </p:nvSpPr>
        <p:spPr/>
        <p:txBody>
          <a:body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&lt;Date&gt;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4"/>
          </p:nvPr>
        </p:nvSpPr>
        <p:spPr/>
        <p:txBody>
          <a:body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Copyright © 2011 </a:t>
            </a:r>
            <a:br>
              <a:rPr kumimoji="0" lang="en-US" sz="1200" b="0" i="0" u="none" strike="noStrike" kern="1200" cap="none" spc="0" normalizeH="0" baseline="0" noProof="0">
                <a:ln>
                  <a:noFill/>
                </a:ln>
                <a:solidFill>
                  <a:srgbClr val="000000"/>
                </a:solidFill>
                <a:effectLst/>
                <a:uLnTx/>
                <a:uFillTx/>
                <a:latin typeface="Calibri"/>
                <a:ea typeface="+mn-ea"/>
                <a:cs typeface="+mn-cs"/>
              </a:rPr>
            </a:br>
            <a:r>
              <a:rPr kumimoji="0" lang="en-US" sz="1200" b="0" i="0" u="none" strike="noStrike" kern="1200" cap="none" spc="0" normalizeH="0" baseline="0" noProof="0">
                <a:ln>
                  <a:noFill/>
                </a:ln>
                <a:solidFill>
                  <a:srgbClr val="000000"/>
                </a:solidFill>
                <a:effectLst/>
                <a:uLnTx/>
                <a:uFillTx/>
                <a:latin typeface="Calibri"/>
                <a:ea typeface="+mn-ea"/>
                <a:cs typeface="+mn-cs"/>
              </a:rPr>
              <a:t>The Board of Trustees of the University of Illinois</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55675" rtl="0" eaLnBrk="0" fontAlgn="base" latinLnBrk="0" hangingPunct="0">
              <a:lnSpc>
                <a:spcPct val="100000"/>
              </a:lnSpc>
              <a:spcBef>
                <a:spcPct val="0"/>
              </a:spcBef>
              <a:spcAft>
                <a:spcPct val="0"/>
              </a:spcAft>
              <a:buClrTx/>
              <a:buSzTx/>
              <a:buFontTx/>
              <a:buNone/>
              <a:tabLst/>
              <a:defRPr/>
            </a:pPr>
            <a:fld id="{5BD83366-EFB3-4E56-9A8D-DCE04C1919D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4829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A6C65FA4-35D8-4E18-958D-666EFBBC460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3251" name="Rectangle 2"/>
          <p:cNvSpPr>
            <a:spLocks noGrp="1" noRot="1" noChangeAspect="1" noChangeArrowheads="1" noTextEdit="1"/>
          </p:cNvSpPr>
          <p:nvPr>
            <p:ph type="sldImg"/>
          </p:nvPr>
        </p:nvSpPr>
        <p:spPr>
          <a:xfrm>
            <a:off x="1120775" y="652463"/>
            <a:ext cx="4749800" cy="3562350"/>
          </a:xfrm>
          <a:ln w="12700" cap="flat">
            <a:solidFill>
              <a:schemeClr val="tx1"/>
            </a:solidFill>
          </a:ln>
        </p:spPr>
      </p:sp>
      <p:sp>
        <p:nvSpPr>
          <p:cNvPr id="53255" name="Rectangle 3"/>
          <p:cNvSpPr>
            <a:spLocks noGrp="1" noChangeArrowheads="1"/>
          </p:cNvSpPr>
          <p:nvPr>
            <p:ph type="body" idx="1"/>
          </p:nvPr>
        </p:nvSpPr>
        <p:spPr>
          <a:xfrm>
            <a:off x="914400" y="4495800"/>
            <a:ext cx="5362575" cy="4375150"/>
          </a:xfrm>
        </p:spPr>
        <p:txBody>
          <a:bodyPr lIns="97315" tIns="48656" rIns="97315" bIns="48656"/>
          <a:lstStyle/>
          <a:p>
            <a:pPr>
              <a:spcBef>
                <a:spcPct val="50000"/>
              </a:spcBef>
              <a:defRPr/>
            </a:pPr>
            <a:r>
              <a:rPr lang="en-US" dirty="0">
                <a:latin typeface="+mn-lt"/>
              </a:rPr>
              <a:t>Unlike printed materials, where we can flip back and reread something if we need to understand it before proceeding, we cannot “rewind” an oral talk.  Good speakers anticipate this need and tell you the important points more than once.</a:t>
            </a:r>
          </a:p>
          <a:p>
            <a:pPr>
              <a:spcBef>
                <a:spcPct val="50000"/>
              </a:spcBef>
              <a:defRPr/>
            </a:pPr>
            <a:endParaRPr lang="en-US" dirty="0">
              <a:latin typeface="+mn-lt"/>
            </a:endParaRPr>
          </a:p>
          <a:p>
            <a:pPr>
              <a:spcBef>
                <a:spcPct val="50000"/>
              </a:spcBef>
              <a:defRPr/>
            </a:pPr>
            <a:r>
              <a:rPr lang="en-US" dirty="0">
                <a:latin typeface="+mn-lt"/>
              </a:rPr>
              <a:t>Common advice to speakers is to tell the audience your important points three times:</a:t>
            </a:r>
          </a:p>
          <a:p>
            <a:pPr marL="228600" indent="-228600">
              <a:spcBef>
                <a:spcPct val="50000"/>
              </a:spcBef>
              <a:buAutoNum type="arabicPeriod"/>
              <a:defRPr/>
            </a:pPr>
            <a:r>
              <a:rPr lang="en-US" dirty="0">
                <a:latin typeface="+mn-lt"/>
              </a:rPr>
              <a:t>Tell them what you’re going to tell them (preview).</a:t>
            </a:r>
          </a:p>
          <a:p>
            <a:pPr marL="228600" indent="-228600">
              <a:spcBef>
                <a:spcPct val="50000"/>
              </a:spcBef>
              <a:buAutoNum type="arabicPeriod"/>
              <a:defRPr/>
            </a:pPr>
            <a:r>
              <a:rPr lang="en-US" dirty="0">
                <a:latin typeface="+mn-lt"/>
              </a:rPr>
              <a:t>Tell them (body of the talk).</a:t>
            </a:r>
          </a:p>
          <a:p>
            <a:pPr marL="228600" indent="-228600">
              <a:spcBef>
                <a:spcPct val="50000"/>
              </a:spcBef>
              <a:buAutoNum type="arabicPeriod"/>
              <a:defRPr/>
            </a:pPr>
            <a:r>
              <a:rPr lang="en-US" dirty="0">
                <a:latin typeface="+mn-lt"/>
              </a:rPr>
              <a:t>Tell them what you told them (summary at the end).</a:t>
            </a:r>
          </a:p>
          <a:p>
            <a:pPr marL="228600" indent="-228600">
              <a:spcBef>
                <a:spcPct val="50000"/>
              </a:spcBef>
              <a:buAutoNum type="arabicPeriod"/>
              <a:defRPr/>
            </a:pPr>
            <a:endParaRPr lang="en-US" dirty="0">
              <a:latin typeface="+mn-lt"/>
            </a:endParaRPr>
          </a:p>
          <a:p>
            <a:pPr>
              <a:spcBef>
                <a:spcPct val="50000"/>
              </a:spcBef>
              <a:defRPr/>
            </a:pPr>
            <a:r>
              <a:rPr lang="en-US" dirty="0">
                <a:latin typeface="+mn-lt"/>
              </a:rPr>
              <a:t>Take it from a mother, telling somebody something important three times is </a:t>
            </a:r>
            <a:r>
              <a:rPr lang="en-US" b="1" i="1" dirty="0">
                <a:latin typeface="+mn-lt"/>
              </a:rPr>
              <a:t>not</a:t>
            </a:r>
            <a:r>
              <a:rPr lang="en-US" dirty="0">
                <a:latin typeface="+mn-lt"/>
              </a:rPr>
              <a:t> overkill. </a:t>
            </a: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9"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0"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413663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B5C4E0FF-741D-4D4E-8BBE-A34A16736ED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7891" name="Rectangle 2"/>
          <p:cNvSpPr>
            <a:spLocks noGrp="1" noRot="1" noChangeAspect="1" noChangeArrowheads="1" noTextEdit="1"/>
          </p:cNvSpPr>
          <p:nvPr>
            <p:ph type="sldImg"/>
          </p:nvPr>
        </p:nvSpPr>
        <p:spPr>
          <a:xfrm>
            <a:off x="1282700" y="731838"/>
            <a:ext cx="4749800" cy="3562350"/>
          </a:xfrm>
          <a:ln w="12700" cap="flat"/>
        </p:spPr>
      </p:sp>
      <p:sp>
        <p:nvSpPr>
          <p:cNvPr id="37895" name="Rectangle 3"/>
          <p:cNvSpPr>
            <a:spLocks noGrp="1" noChangeArrowheads="1"/>
          </p:cNvSpPr>
          <p:nvPr>
            <p:ph type="body" idx="1"/>
          </p:nvPr>
        </p:nvSpPr>
        <p:spPr>
          <a:xfrm>
            <a:off x="976313" y="4538663"/>
            <a:ext cx="5362575" cy="4375150"/>
          </a:xfrm>
        </p:spPr>
        <p:txBody>
          <a:bodyPr lIns="97315" tIns="48656" rIns="97315" bIns="48656"/>
          <a:lstStyle/>
          <a:p>
            <a:pPr>
              <a:defRPr/>
            </a:pPr>
            <a:endParaRPr lang="en-US" dirty="0">
              <a:latin typeface="+mn-lt"/>
            </a:endParaRPr>
          </a:p>
          <a:p>
            <a:pPr>
              <a:defRPr/>
            </a:pPr>
            <a:endParaRPr lang="en-US" dirty="0">
              <a:latin typeface="+mn-lt"/>
            </a:endParaRPr>
          </a:p>
        </p:txBody>
      </p:sp>
      <p:sp>
        <p:nvSpPr>
          <p:cNvPr id="8" name="Rectangle 3"/>
          <p:cNvSpPr txBox="1">
            <a:spLocks noChangeArrowheads="1"/>
          </p:cNvSpPr>
          <p:nvPr/>
        </p:nvSpPr>
        <p:spPr bwMode="auto">
          <a:xfrm>
            <a:off x="914400" y="4495800"/>
            <a:ext cx="5562600" cy="43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15" tIns="48656" rIns="97315" bIns="48656"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Every aspect of a talk should be evaluated in light of the overarching goal for giving the talk: How well does this aspect (the title, the appearance of the slides, the structure of the talk, the language, the figures,  the summary) help my audience understand the important points that I’m trying to communicate? </a:t>
            </a:r>
          </a:p>
        </p:txBody>
      </p:sp>
      <p:sp>
        <p:nvSpPr>
          <p:cNvPr id="10"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4"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384767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E288F2D8-5D88-43F8-9854-6B5CBCAC8B0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xfrm>
            <a:off x="1371600" y="1143000"/>
            <a:ext cx="4114800" cy="3086100"/>
          </a:xfrm>
          <a:ln/>
        </p:spPr>
      </p:sp>
      <p:sp>
        <p:nvSpPr>
          <p:cNvPr id="50183" name="Rectangle 3"/>
          <p:cNvSpPr>
            <a:spLocks noGrp="1" noChangeArrowheads="1"/>
          </p:cNvSpPr>
          <p:nvPr>
            <p:ph type="body" idx="1"/>
          </p:nvPr>
        </p:nvSpPr>
        <p:spPr/>
        <p:txBody>
          <a:bodyPr/>
          <a:lstStyle/>
          <a:p>
            <a:pPr>
              <a:spcBef>
                <a:spcPct val="50000"/>
              </a:spcBef>
              <a:defRPr/>
            </a:pPr>
            <a:r>
              <a:rPr lang="en-US" dirty="0">
                <a:latin typeface="+mn-lt"/>
              </a:rPr>
              <a:t>Most people remember images much longer and more clearly than they remember words. Every illustration shown in a talk should be directly related to one of the speaker’s important points and should explain, amplify, or clarify it.  </a:t>
            </a:r>
          </a:p>
          <a:p>
            <a:pPr>
              <a:spcBef>
                <a:spcPct val="50000"/>
              </a:spcBef>
              <a:defRPr/>
            </a:pPr>
            <a:r>
              <a:rPr lang="en-US" dirty="0">
                <a:latin typeface="+mn-lt"/>
              </a:rPr>
              <a:t>If somebody else’s figure has been used, the speaker should at a minimum give credit for it and perhaps provide a URL or bibliographic reference for where the original may be found. </a:t>
            </a:r>
          </a:p>
          <a:p>
            <a:pPr>
              <a:spcBef>
                <a:spcPct val="50000"/>
              </a:spcBef>
              <a:defRPr/>
            </a:pPr>
            <a:r>
              <a:rPr lang="en-US" dirty="0">
                <a:latin typeface="+mn-lt"/>
              </a:rPr>
              <a:t>Another tip for ALL figures—a photograph or drawing of something should include some sort of visual clue to its scale.  The audience may have no idea if the apparatus shown below is something that sits on a tabletop or has to be hauled around on a truck.</a:t>
            </a:r>
          </a:p>
        </p:txBody>
      </p:sp>
      <p:pic>
        <p:nvPicPr>
          <p:cNvPr id="50181" name="Picture 4" descr="cryostat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2"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1732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4F5D7B8F-43BA-4292-9BC9-5369F171C4C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203" name="Rectangle 2"/>
          <p:cNvSpPr>
            <a:spLocks noGrp="1" noRot="1" noChangeAspect="1" noChangeArrowheads="1" noTextEdit="1"/>
          </p:cNvSpPr>
          <p:nvPr>
            <p:ph type="sldImg"/>
          </p:nvPr>
        </p:nvSpPr>
        <p:spPr>
          <a:xfrm>
            <a:off x="1371600" y="1143000"/>
            <a:ext cx="4114800" cy="3086100"/>
          </a:xfrm>
          <a:ln/>
        </p:spPr>
      </p:sp>
      <p:sp>
        <p:nvSpPr>
          <p:cNvPr id="51207" name="Rectangle 3"/>
          <p:cNvSpPr>
            <a:spLocks noGrp="1" noChangeArrowheads="1"/>
          </p:cNvSpPr>
          <p:nvPr>
            <p:ph type="body" idx="1"/>
          </p:nvPr>
        </p:nvSpPr>
        <p:spPr/>
        <p:txBody>
          <a:bodyPr/>
          <a:lstStyle/>
          <a:p>
            <a:pPr>
              <a:spcBef>
                <a:spcPct val="50000"/>
              </a:spcBef>
              <a:defRPr/>
            </a:pPr>
            <a:r>
              <a:rPr lang="en-US" dirty="0">
                <a:latin typeface="+mn-lt"/>
              </a:rPr>
              <a:t>The example on the left shows how a plot  can quickly show a trend or reveal an underlying relationship.  The actual numerical data are not as important  as the slope of the line. </a:t>
            </a:r>
          </a:p>
          <a:p>
            <a:pPr>
              <a:spcBef>
                <a:spcPct val="50000"/>
              </a:spcBef>
              <a:defRPr/>
            </a:pPr>
            <a:r>
              <a:rPr lang="en-US" dirty="0">
                <a:latin typeface="+mn-lt"/>
              </a:rPr>
              <a:t>Note also that this plot has axis labels and tick marks that are large enough to be seen by somebody sitting in the back row. </a:t>
            </a:r>
          </a:p>
          <a:p>
            <a:pPr>
              <a:spcBef>
                <a:spcPct val="50000"/>
              </a:spcBef>
              <a:defRPr/>
            </a:pPr>
            <a:r>
              <a:rPr lang="en-US" dirty="0">
                <a:latin typeface="+mn-lt"/>
              </a:rPr>
              <a:t>The example on the right shows how tabular data can be presented in a form that people listening to a talk can immediately process.  Highlighting the relevant line  conveys the main idea—that Illinois was ranked far down the list.  The audience probably doesn’t care that Illinois’s score was 4.66 and Harvard’s was 4.91; they care that Illinois is ranked toward the bottom of its peers, and its percent of women was in single digits.  (We’ve improved substantially since 1998.) </a:t>
            </a:r>
          </a:p>
        </p:txBody>
      </p:sp>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1"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3"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233132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fld id="{19EBDAD3-123C-418D-B87F-C04796339F7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5675"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xfrm>
            <a:off x="1371600" y="1143000"/>
            <a:ext cx="4114800" cy="3086100"/>
          </a:xfrm>
          <a:ln/>
        </p:spPr>
      </p:sp>
      <mc:AlternateContent xmlns:mc="http://schemas.openxmlformats.org/markup-compatibility/2006" xmlns:a14="http://schemas.microsoft.com/office/drawing/2010/main">
        <mc:Choice Requires="a14">
          <p:sp>
            <p:nvSpPr>
              <p:cNvPr id="52231" name="Rectangle 3"/>
              <p:cNvSpPr>
                <a:spLocks noGrp="1" noChangeArrowheads="1"/>
              </p:cNvSpPr>
              <p:nvPr>
                <p:ph type="body" idx="1"/>
              </p:nvPr>
            </p:nvSpPr>
            <p:spPr/>
            <p:txBody>
              <a:bodyPr/>
              <a:lstStyle/>
              <a:p>
                <a:pPr>
                  <a:spcBef>
                    <a:spcPct val="50000"/>
                  </a:spcBef>
                  <a:defRPr/>
                </a:pPr>
                <a:r>
                  <a:rPr lang="en-US" dirty="0">
                    <a:latin typeface="+mn-lt"/>
                  </a:rPr>
                  <a:t>Equations should not be sprinkled  thoughtlessly through talks; they should be used only when they’re essential to understanding one of the speaker’s key points.   It’s often helpful to substitute words for blocks of standard terms in equations; words are usually easier for the audience to process.  </a:t>
                </a:r>
              </a:p>
              <a:p>
                <a:pPr>
                  <a:spcBef>
                    <a:spcPct val="50000"/>
                  </a:spcBef>
                  <a:defRPr/>
                </a:pPr>
                <a:r>
                  <a:rPr lang="en-US" dirty="0">
                    <a:latin typeface="+mn-lt"/>
                  </a:rPr>
                  <a:t>Here’s an example:</a:t>
                </a:r>
              </a:p>
              <a:p>
                <a:pPr>
                  <a:spcBef>
                    <a:spcPct val="50000"/>
                  </a:spcBef>
                  <a:defRPr/>
                </a:pPr>
                <a:r>
                  <a:rPr lang="en-US" dirty="0">
                    <a:latin typeface="+mn-lt"/>
                  </a:rPr>
                  <a:t>Γ </a:t>
                </a:r>
                <a14:m>
                  <m:oMath xmlns:m="http://schemas.openxmlformats.org/officeDocument/2006/math">
                    <m:r>
                      <a:rPr lang="en-US" i="1" smtClean="0">
                        <a:latin typeface="Cambria Math"/>
                        <a:sym typeface="Symbol"/>
                      </a:rPr>
                      <m:t></m:t>
                    </m:r>
                  </m:oMath>
                </a14:m>
                <a:r>
                  <a:rPr lang="en-US" dirty="0">
                    <a:latin typeface="+mn-lt"/>
                  </a:rPr>
                  <a:t> (phase space) </a:t>
                </a:r>
                <a:r>
                  <a:rPr lang="en-US" dirty="0">
                    <a:latin typeface="+mn-lt"/>
                    <a:sym typeface="Symbol"/>
                  </a:rPr>
                  <a:t> </a:t>
                </a:r>
                <a:r>
                  <a:rPr lang="en-US" dirty="0" err="1">
                    <a:latin typeface="+mn-lt"/>
                    <a:sym typeface="Symbol"/>
                  </a:rPr>
                  <a:t>M</a:t>
                </a:r>
                <a:r>
                  <a:rPr lang="en-US" baseline="-25000" dirty="0" err="1">
                    <a:latin typeface="+mn-lt"/>
                    <a:sym typeface="Symbol"/>
                  </a:rPr>
                  <a:t>ij</a:t>
                </a:r>
                <a:endParaRPr lang="en-US" baseline="-25000" dirty="0">
                  <a:latin typeface="+mn-lt"/>
                </a:endParaRPr>
              </a:p>
              <a:p>
                <a:pPr>
                  <a:spcBef>
                    <a:spcPct val="50000"/>
                  </a:spcBef>
                  <a:defRPr/>
                </a:pPr>
                <a:endParaRPr lang="en-US" dirty="0">
                  <a:latin typeface="+mn-lt"/>
                </a:endParaRPr>
              </a:p>
            </p:txBody>
          </p:sp>
        </mc:Choice>
        <mc:Fallback xmlns="">
          <p:sp>
            <p:nvSpPr>
              <p:cNvPr id="52231" name="Rectangle 3"/>
              <p:cNvSpPr>
                <a:spLocks noGrp="1" noChangeArrowheads="1"/>
              </p:cNvSpPr>
              <p:nvPr>
                <p:ph type="body" idx="1"/>
              </p:nvPr>
            </p:nvSpPr>
            <p:spPr/>
            <p:txBody>
              <a:bodyPr/>
              <a:lstStyle/>
              <a:p>
                <a:pPr>
                  <a:spcBef>
                    <a:spcPct val="50000"/>
                  </a:spcBef>
                  <a:defRPr/>
                </a:pPr>
                <a:r>
                  <a:rPr lang="en-US" dirty="0" smtClean="0">
                    <a:latin typeface="+mn-lt"/>
                  </a:rPr>
                  <a:t>Equations should not be sprinkled  thoughtlessly through talks; they should be used only when they’re essential to understanding </a:t>
                </a:r>
                <a:r>
                  <a:rPr lang="en-US" dirty="0" smtClean="0">
                    <a:latin typeface="+mn-lt"/>
                  </a:rPr>
                  <a:t>one </a:t>
                </a:r>
                <a:r>
                  <a:rPr lang="en-US" dirty="0" smtClean="0">
                    <a:latin typeface="+mn-lt"/>
                  </a:rPr>
                  <a:t>of the speaker’s key points.   It’s often helpful to substitute words for blocks of standard terms in equations; words are usually easier for the audience to process.  </a:t>
                </a:r>
              </a:p>
              <a:p>
                <a:pPr>
                  <a:spcBef>
                    <a:spcPct val="50000"/>
                  </a:spcBef>
                  <a:defRPr/>
                </a:pPr>
                <a:r>
                  <a:rPr lang="en-US" dirty="0" smtClean="0">
                    <a:latin typeface="+mn-lt"/>
                  </a:rPr>
                  <a:t>Here’s an example:</a:t>
                </a:r>
              </a:p>
              <a:p>
                <a:pPr>
                  <a:spcBef>
                    <a:spcPct val="50000"/>
                  </a:spcBef>
                  <a:defRPr/>
                </a:pPr>
                <a:r>
                  <a:rPr lang="en-US" dirty="0" smtClean="0">
                    <a:latin typeface="+mn-lt"/>
                  </a:rPr>
                  <a:t>Γ </a:t>
                </a:r>
                <a:r>
                  <a:rPr lang="en-US" i="0" smtClean="0">
                    <a:latin typeface="Cambria Math"/>
                    <a:sym typeface="Symbol"/>
                  </a:rPr>
                  <a:t></a:t>
                </a:r>
                <a:r>
                  <a:rPr lang="en-US" dirty="0" smtClean="0">
                    <a:latin typeface="+mn-lt"/>
                  </a:rPr>
                  <a:t> (phase space) </a:t>
                </a:r>
                <a:r>
                  <a:rPr lang="en-US" dirty="0" smtClean="0">
                    <a:latin typeface="+mn-lt"/>
                    <a:sym typeface="Symbol"/>
                  </a:rPr>
                  <a:t> </a:t>
                </a:r>
                <a:r>
                  <a:rPr lang="en-US" dirty="0" err="1" smtClean="0">
                    <a:latin typeface="+mn-lt"/>
                    <a:sym typeface="Symbol"/>
                  </a:rPr>
                  <a:t>M</a:t>
                </a:r>
                <a:r>
                  <a:rPr lang="en-US" baseline="-25000" dirty="0" err="1" smtClean="0">
                    <a:latin typeface="+mn-lt"/>
                    <a:sym typeface="Symbol"/>
                  </a:rPr>
                  <a:t>ij</a:t>
                </a:r>
                <a:endParaRPr lang="en-US" baseline="-25000" dirty="0">
                  <a:latin typeface="+mn-lt"/>
                </a:endParaRPr>
              </a:p>
              <a:p>
                <a:pPr>
                  <a:spcBef>
                    <a:spcPct val="50000"/>
                  </a:spcBef>
                  <a:defRPr/>
                </a:pPr>
                <a:endParaRPr lang="en-US" dirty="0">
                  <a:latin typeface="+mn-lt"/>
                </a:endParaRPr>
              </a:p>
            </p:txBody>
          </p:sp>
        </mc:Fallback>
      </mc:AlternateContent>
      <p:sp>
        <p:nvSpPr>
          <p:cNvPr id="8" name="Rectangle 2"/>
          <p:cNvSpPr>
            <a:spLocks noGrp="1" noChangeArrowheads="1"/>
          </p:cNvSpPr>
          <p:nvPr>
            <p:ph type="hdr" sz="quarter"/>
          </p:nvPr>
        </p:nvSpPr>
        <p:spPr>
          <a:xfrm>
            <a:off x="0" y="0"/>
            <a:ext cx="3209925"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What makes a good talk? </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PHYS 496, Celia M. Elliott</a:t>
            </a:r>
          </a:p>
        </p:txBody>
      </p:sp>
      <p:sp>
        <p:nvSpPr>
          <p:cNvPr id="10" name="Rectangle 6"/>
          <p:cNvSpPr>
            <a:spLocks noGrp="1" noChangeArrowheads="1"/>
          </p:cNvSpPr>
          <p:nvPr>
            <p:ph type="ftr" sz="quarter" idx="4"/>
          </p:nvPr>
        </p:nvSpPr>
        <p:spPr>
          <a:xfrm>
            <a:off x="0" y="9113838"/>
            <a:ext cx="4267200" cy="474662"/>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l"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 2016 The Board of Trustees of the University of Illinois</a:t>
            </a:r>
            <a:br>
              <a:rPr kumimoji="0" lang="en-US" sz="1200" b="0" i="0" u="none" strike="noStrike" kern="1200" cap="none" spc="0" normalizeH="0" baseline="0" noProof="0" dirty="0">
                <a:ln>
                  <a:noFill/>
                </a:ln>
                <a:solidFill>
                  <a:srgbClr val="000000"/>
                </a:solidFill>
                <a:effectLst/>
                <a:uLnTx/>
                <a:uFillTx/>
                <a:latin typeface="Calibri"/>
                <a:ea typeface="+mn-ea"/>
                <a:cs typeface="+mn-cs"/>
              </a:rPr>
            </a:br>
            <a:r>
              <a:rPr kumimoji="0" lang="en-US" sz="1200" b="0" i="0" u="none" strike="noStrike" kern="1200" cap="none" spc="0" normalizeH="0" baseline="0" noProof="0" dirty="0">
                <a:ln>
                  <a:noFill/>
                </a:ln>
                <a:solidFill>
                  <a:srgbClr val="000000"/>
                </a:solidFill>
                <a:effectLst/>
                <a:uLnTx/>
                <a:uFillTx/>
                <a:latin typeface="Calibri"/>
                <a:ea typeface="+mn-ea"/>
                <a:cs typeface="+mn-cs"/>
              </a:rPr>
              <a:t>All rights reserved</a:t>
            </a:r>
          </a:p>
        </p:txBody>
      </p:sp>
      <p:sp>
        <p:nvSpPr>
          <p:cNvPr id="11" name="Rectangle 3"/>
          <p:cNvSpPr>
            <a:spLocks noGrp="1" noChangeArrowheads="1"/>
          </p:cNvSpPr>
          <p:nvPr>
            <p:ph type="dt" sz="quarter" idx="1"/>
          </p:nvPr>
        </p:nvSpPr>
        <p:spPr>
          <a:xfrm>
            <a:off x="4173538" y="0"/>
            <a:ext cx="3128962" cy="474663"/>
          </a:xfrm>
        </p:spPr>
        <p:txBody>
          <a:bodyPr/>
          <a:lstStyle>
            <a:lvl1pPr defTabSz="955675">
              <a:defRPr sz="2400">
                <a:solidFill>
                  <a:schemeClr val="tx1"/>
                </a:solidFill>
                <a:latin typeface="Times New Roman" pitchFamily="18" charset="0"/>
              </a:defRPr>
            </a:lvl1pPr>
            <a:lvl2pPr marL="742950" indent="-285750" defTabSz="955675">
              <a:defRPr sz="2400">
                <a:solidFill>
                  <a:schemeClr val="tx1"/>
                </a:solidFill>
                <a:latin typeface="Times New Roman" pitchFamily="18" charset="0"/>
              </a:defRPr>
            </a:lvl2pPr>
            <a:lvl3pPr marL="1143000" indent="-228600" defTabSz="955675">
              <a:defRPr sz="2400">
                <a:solidFill>
                  <a:schemeClr val="tx1"/>
                </a:solidFill>
                <a:latin typeface="Times New Roman" pitchFamily="18" charset="0"/>
              </a:defRPr>
            </a:lvl3pPr>
            <a:lvl4pPr marL="1600200" indent="-228600" defTabSz="955675">
              <a:defRPr sz="2400">
                <a:solidFill>
                  <a:schemeClr val="tx1"/>
                </a:solidFill>
                <a:latin typeface="Times New Roman" pitchFamily="18" charset="0"/>
              </a:defRPr>
            </a:lvl4pPr>
            <a:lvl5pPr marL="2057400" indent="-228600" defTabSz="955675">
              <a:defRPr sz="2400">
                <a:solidFill>
                  <a:schemeClr val="tx1"/>
                </a:solidFill>
                <a:latin typeface="Times New Roman" pitchFamily="18" charset="0"/>
              </a:defRPr>
            </a:lvl5pPr>
            <a:lvl6pPr marL="2514600" indent="-228600" defTabSz="955675" eaLnBrk="0" fontAlgn="base" hangingPunct="0">
              <a:spcBef>
                <a:spcPct val="0"/>
              </a:spcBef>
              <a:spcAft>
                <a:spcPct val="0"/>
              </a:spcAft>
              <a:defRPr sz="2400">
                <a:solidFill>
                  <a:schemeClr val="tx1"/>
                </a:solidFill>
                <a:latin typeface="Times New Roman" pitchFamily="18" charset="0"/>
              </a:defRPr>
            </a:lvl6pPr>
            <a:lvl7pPr marL="2971800" indent="-228600" defTabSz="955675" eaLnBrk="0" fontAlgn="base" hangingPunct="0">
              <a:spcBef>
                <a:spcPct val="0"/>
              </a:spcBef>
              <a:spcAft>
                <a:spcPct val="0"/>
              </a:spcAft>
              <a:defRPr sz="2400">
                <a:solidFill>
                  <a:schemeClr val="tx1"/>
                </a:solidFill>
                <a:latin typeface="Times New Roman" pitchFamily="18" charset="0"/>
              </a:defRPr>
            </a:lvl7pPr>
            <a:lvl8pPr marL="3429000" indent="-228600" defTabSz="955675" eaLnBrk="0" fontAlgn="base" hangingPunct="0">
              <a:spcBef>
                <a:spcPct val="0"/>
              </a:spcBef>
              <a:spcAft>
                <a:spcPct val="0"/>
              </a:spcAft>
              <a:defRPr sz="2400">
                <a:solidFill>
                  <a:schemeClr val="tx1"/>
                </a:solidFill>
                <a:latin typeface="Times New Roman" pitchFamily="18" charset="0"/>
              </a:defRPr>
            </a:lvl8pPr>
            <a:lvl9pPr marL="3886200" indent="-228600" defTabSz="9556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55675"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18 January 2016</a:t>
            </a:r>
          </a:p>
        </p:txBody>
      </p:sp>
    </p:spTree>
    <p:extLst>
      <p:ext uri="{BB962C8B-B14F-4D97-AF65-F5344CB8AC3E}">
        <p14:creationId xmlns:p14="http://schemas.microsoft.com/office/powerpoint/2010/main" val="177863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A76A8465-19CE-4569-BEBD-B1006A668FCC}" type="slidenum">
              <a:rPr lang="en-US"/>
              <a:pPr>
                <a:defRPr/>
              </a:pPr>
              <a:t>‹#›</a:t>
            </a:fld>
            <a:endParaRPr lang="en-US" b="0">
              <a:solidFill>
                <a:schemeClr val="tx1"/>
              </a:solidFill>
            </a:endParaRPr>
          </a:p>
        </p:txBody>
      </p:sp>
    </p:spTree>
    <p:extLst>
      <p:ext uri="{BB962C8B-B14F-4D97-AF65-F5344CB8AC3E}">
        <p14:creationId xmlns:p14="http://schemas.microsoft.com/office/powerpoint/2010/main" val="17760628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37329769-097E-41A6-A142-5458807BF6D9}" type="slidenum">
              <a:rPr lang="en-US"/>
              <a:pPr>
                <a:defRPr/>
              </a:pPr>
              <a:t>‹#›</a:t>
            </a:fld>
            <a:endParaRPr lang="en-US" b="0">
              <a:solidFill>
                <a:schemeClr val="tx1"/>
              </a:solidFill>
            </a:endParaRPr>
          </a:p>
        </p:txBody>
      </p:sp>
    </p:spTree>
    <p:extLst>
      <p:ext uri="{BB962C8B-B14F-4D97-AF65-F5344CB8AC3E}">
        <p14:creationId xmlns:p14="http://schemas.microsoft.com/office/powerpoint/2010/main" val="18076694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43B74ABA-895C-449B-8D58-07B12745EE51}" type="slidenum">
              <a:rPr lang="en-US"/>
              <a:pPr>
                <a:defRPr/>
              </a:pPr>
              <a:t>‹#›</a:t>
            </a:fld>
            <a:endParaRPr lang="en-US" b="0">
              <a:solidFill>
                <a:schemeClr val="tx1"/>
              </a:solidFill>
            </a:endParaRPr>
          </a:p>
        </p:txBody>
      </p:sp>
    </p:spTree>
    <p:extLst>
      <p:ext uri="{BB962C8B-B14F-4D97-AF65-F5344CB8AC3E}">
        <p14:creationId xmlns:p14="http://schemas.microsoft.com/office/powerpoint/2010/main" val="2458408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2B560EFD-DD32-4DBA-8FE9-429FF8A46776}" type="slidenum">
              <a:rPr lang="en-US"/>
              <a:pPr>
                <a:defRPr/>
              </a:pPr>
              <a:t>‹#›</a:t>
            </a:fld>
            <a:endParaRPr lang="en-US" b="0">
              <a:solidFill>
                <a:schemeClr val="tx1"/>
              </a:solidFill>
            </a:endParaRPr>
          </a:p>
        </p:txBody>
      </p:sp>
    </p:spTree>
    <p:extLst>
      <p:ext uri="{BB962C8B-B14F-4D97-AF65-F5344CB8AC3E}">
        <p14:creationId xmlns:p14="http://schemas.microsoft.com/office/powerpoint/2010/main" val="41284975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3810000" cy="4495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2480BD52-F224-49B6-8B16-9BD52BE45A34}" type="slidenum">
              <a:rPr lang="en-US"/>
              <a:pPr>
                <a:defRPr/>
              </a:pPr>
              <a:t>‹#›</a:t>
            </a:fld>
            <a:endParaRPr lang="en-US" b="0">
              <a:solidFill>
                <a:schemeClr val="tx1"/>
              </a:solidFill>
            </a:endParaRPr>
          </a:p>
        </p:txBody>
      </p:sp>
    </p:spTree>
    <p:extLst>
      <p:ext uri="{BB962C8B-B14F-4D97-AF65-F5344CB8AC3E}">
        <p14:creationId xmlns:p14="http://schemas.microsoft.com/office/powerpoint/2010/main" val="7113119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0D7098-E8DA-CB46-9BA9-251CC26DFE7B}"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3620621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D7098-E8DA-CB46-9BA9-251CC26DFE7B}"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550183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0D7098-E8DA-CB46-9BA9-251CC26DFE7B}"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2334873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0D7098-E8DA-CB46-9BA9-251CC26DFE7B}"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615114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0D7098-E8DA-CB46-9BA9-251CC26DFE7B}"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1799515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0D7098-E8DA-CB46-9BA9-251CC26DFE7B}"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16169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effectLst/>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AED8BDB6-B4F9-4D07-819D-758A12A11F21}" type="slidenum">
              <a:rPr lang="en-US"/>
              <a:pPr>
                <a:defRPr/>
              </a:pPr>
              <a:t>‹#›</a:t>
            </a:fld>
            <a:endParaRPr lang="en-US" b="0">
              <a:solidFill>
                <a:schemeClr val="tx1"/>
              </a:solidFill>
            </a:endParaRPr>
          </a:p>
        </p:txBody>
      </p:sp>
    </p:spTree>
    <p:extLst>
      <p:ext uri="{BB962C8B-B14F-4D97-AF65-F5344CB8AC3E}">
        <p14:creationId xmlns:p14="http://schemas.microsoft.com/office/powerpoint/2010/main" val="25713949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D7098-E8DA-CB46-9BA9-251CC26DFE7B}"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325784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D7098-E8DA-CB46-9BA9-251CC26DFE7B}"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76216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D7098-E8DA-CB46-9BA9-251CC26DFE7B}"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162766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D7098-E8DA-CB46-9BA9-251CC26DFE7B}"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1257997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D7098-E8DA-CB46-9BA9-251CC26DFE7B}"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3D79-D974-0C43-A8AE-12661D214F88}" type="slidenum">
              <a:rPr lang="en-US" smtClean="0"/>
              <a:t>‹#›</a:t>
            </a:fld>
            <a:endParaRPr lang="en-US"/>
          </a:p>
        </p:txBody>
      </p:sp>
    </p:spTree>
    <p:extLst>
      <p:ext uri="{BB962C8B-B14F-4D97-AF65-F5344CB8AC3E}">
        <p14:creationId xmlns:p14="http://schemas.microsoft.com/office/powerpoint/2010/main" val="48680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6" name="Rectangle 6"/>
          <p:cNvSpPr>
            <a:spLocks noGrp="1" noChangeArrowheads="1"/>
          </p:cNvSpPr>
          <p:nvPr>
            <p:ph type="sldNum" sz="quarter" idx="12"/>
          </p:nvPr>
        </p:nvSpPr>
        <p:spPr>
          <a:ln/>
        </p:spPr>
        <p:txBody>
          <a:bodyPr/>
          <a:lstStyle>
            <a:lvl1pPr>
              <a:defRPr/>
            </a:lvl1pPr>
          </a:lstStyle>
          <a:p>
            <a:pPr>
              <a:defRPr/>
            </a:pPr>
            <a:fld id="{3986B8EE-0B7C-4B42-AD8D-A77D55EE4773}" type="slidenum">
              <a:rPr lang="en-US"/>
              <a:pPr>
                <a:defRPr/>
              </a:pPr>
              <a:t>‹#›</a:t>
            </a:fld>
            <a:endParaRPr lang="en-US" b="0">
              <a:solidFill>
                <a:schemeClr val="tx1"/>
              </a:solidFill>
            </a:endParaRPr>
          </a:p>
        </p:txBody>
      </p:sp>
    </p:spTree>
    <p:extLst>
      <p:ext uri="{BB962C8B-B14F-4D97-AF65-F5344CB8AC3E}">
        <p14:creationId xmlns:p14="http://schemas.microsoft.com/office/powerpoint/2010/main" val="26174934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6AA6D5BC-92D2-43DB-8BB7-73B9D4AE6C7A}" type="slidenum">
              <a:rPr lang="en-US"/>
              <a:pPr>
                <a:defRPr/>
              </a:pPr>
              <a:t>‹#›</a:t>
            </a:fld>
            <a:endParaRPr lang="en-US" b="0">
              <a:solidFill>
                <a:schemeClr val="tx1"/>
              </a:solidFill>
            </a:endParaRPr>
          </a:p>
        </p:txBody>
      </p:sp>
    </p:spTree>
    <p:extLst>
      <p:ext uri="{BB962C8B-B14F-4D97-AF65-F5344CB8AC3E}">
        <p14:creationId xmlns:p14="http://schemas.microsoft.com/office/powerpoint/2010/main" val="27936585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9" name="Rectangle 6"/>
          <p:cNvSpPr>
            <a:spLocks noGrp="1" noChangeArrowheads="1"/>
          </p:cNvSpPr>
          <p:nvPr>
            <p:ph type="sldNum" sz="quarter" idx="12"/>
          </p:nvPr>
        </p:nvSpPr>
        <p:spPr>
          <a:ln/>
        </p:spPr>
        <p:txBody>
          <a:bodyPr/>
          <a:lstStyle>
            <a:lvl1pPr>
              <a:defRPr/>
            </a:lvl1pPr>
          </a:lstStyle>
          <a:p>
            <a:pPr>
              <a:defRPr/>
            </a:pPr>
            <a:fld id="{B7216ED2-94D2-4C98-A437-52C7F458D18F}" type="slidenum">
              <a:rPr lang="en-US"/>
              <a:pPr>
                <a:defRPr/>
              </a:pPr>
              <a:t>‹#›</a:t>
            </a:fld>
            <a:endParaRPr lang="en-US" b="0">
              <a:solidFill>
                <a:schemeClr val="tx1"/>
              </a:solidFill>
            </a:endParaRPr>
          </a:p>
        </p:txBody>
      </p:sp>
    </p:spTree>
    <p:extLst>
      <p:ext uri="{BB962C8B-B14F-4D97-AF65-F5344CB8AC3E}">
        <p14:creationId xmlns:p14="http://schemas.microsoft.com/office/powerpoint/2010/main" val="32814355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5" name="Rectangle 6"/>
          <p:cNvSpPr>
            <a:spLocks noGrp="1" noChangeArrowheads="1"/>
          </p:cNvSpPr>
          <p:nvPr>
            <p:ph type="sldNum" sz="quarter" idx="12"/>
          </p:nvPr>
        </p:nvSpPr>
        <p:spPr>
          <a:ln/>
        </p:spPr>
        <p:txBody>
          <a:bodyPr/>
          <a:lstStyle>
            <a:lvl1pPr>
              <a:defRPr/>
            </a:lvl1pPr>
          </a:lstStyle>
          <a:p>
            <a:pPr>
              <a:defRPr/>
            </a:pPr>
            <a:fld id="{AE5332EF-2D4E-499C-ADAD-C2878088C767}" type="slidenum">
              <a:rPr lang="en-US"/>
              <a:pPr>
                <a:defRPr/>
              </a:pPr>
              <a:t>‹#›</a:t>
            </a:fld>
            <a:endParaRPr lang="en-US" b="0">
              <a:solidFill>
                <a:schemeClr val="tx1"/>
              </a:solidFill>
            </a:endParaRPr>
          </a:p>
        </p:txBody>
      </p:sp>
    </p:spTree>
    <p:extLst>
      <p:ext uri="{BB962C8B-B14F-4D97-AF65-F5344CB8AC3E}">
        <p14:creationId xmlns:p14="http://schemas.microsoft.com/office/powerpoint/2010/main" val="32032777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4" name="Rectangle 6"/>
          <p:cNvSpPr>
            <a:spLocks noGrp="1" noChangeArrowheads="1"/>
          </p:cNvSpPr>
          <p:nvPr>
            <p:ph type="sldNum" sz="quarter" idx="12"/>
          </p:nvPr>
        </p:nvSpPr>
        <p:spPr>
          <a:ln/>
        </p:spPr>
        <p:txBody>
          <a:bodyPr/>
          <a:lstStyle>
            <a:lvl1pPr>
              <a:defRPr/>
            </a:lvl1pPr>
          </a:lstStyle>
          <a:p>
            <a:pPr>
              <a:defRPr/>
            </a:pPr>
            <a:fld id="{B7054030-0949-4D1F-BAA3-13FBBA214CFC}" type="slidenum">
              <a:rPr lang="en-US"/>
              <a:pPr>
                <a:defRPr/>
              </a:pPr>
              <a:t>‹#›</a:t>
            </a:fld>
            <a:endParaRPr lang="en-US" b="0">
              <a:solidFill>
                <a:schemeClr val="tx1"/>
              </a:solidFill>
            </a:endParaRPr>
          </a:p>
        </p:txBody>
      </p:sp>
    </p:spTree>
    <p:extLst>
      <p:ext uri="{BB962C8B-B14F-4D97-AF65-F5344CB8AC3E}">
        <p14:creationId xmlns:p14="http://schemas.microsoft.com/office/powerpoint/2010/main" val="21884620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3481103F-E400-4B9E-80A6-18101519538B}" type="slidenum">
              <a:rPr lang="en-US"/>
              <a:pPr>
                <a:defRPr/>
              </a:pPr>
              <a:t>‹#›</a:t>
            </a:fld>
            <a:endParaRPr lang="en-US" b="0">
              <a:solidFill>
                <a:schemeClr val="tx1"/>
              </a:solidFill>
            </a:endParaRPr>
          </a:p>
        </p:txBody>
      </p:sp>
    </p:spTree>
    <p:extLst>
      <p:ext uri="{BB962C8B-B14F-4D97-AF65-F5344CB8AC3E}">
        <p14:creationId xmlns:p14="http://schemas.microsoft.com/office/powerpoint/2010/main" val="12960736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Celia M. Elliott </a:t>
            </a:r>
          </a:p>
        </p:txBody>
      </p:sp>
      <p:sp>
        <p:nvSpPr>
          <p:cNvPr id="7" name="Rectangle 6"/>
          <p:cNvSpPr>
            <a:spLocks noGrp="1" noChangeArrowheads="1"/>
          </p:cNvSpPr>
          <p:nvPr>
            <p:ph type="sldNum" sz="quarter" idx="12"/>
          </p:nvPr>
        </p:nvSpPr>
        <p:spPr>
          <a:ln/>
        </p:spPr>
        <p:txBody>
          <a:bodyPr/>
          <a:lstStyle>
            <a:lvl1pPr>
              <a:defRPr/>
            </a:lvl1pPr>
          </a:lstStyle>
          <a:p>
            <a:pPr>
              <a:defRPr/>
            </a:pPr>
            <a:fld id="{B902F361-8D7C-4BA5-BF5B-13712A4285A0}" type="slidenum">
              <a:rPr lang="en-US"/>
              <a:pPr>
                <a:defRPr/>
              </a:pPr>
              <a:t>‹#›</a:t>
            </a:fld>
            <a:endParaRPr lang="en-US" b="0">
              <a:solidFill>
                <a:schemeClr val="tx1"/>
              </a:solidFill>
            </a:endParaRPr>
          </a:p>
        </p:txBody>
      </p:sp>
    </p:spTree>
    <p:extLst>
      <p:ext uri="{BB962C8B-B14F-4D97-AF65-F5344CB8AC3E}">
        <p14:creationId xmlns:p14="http://schemas.microsoft.com/office/powerpoint/2010/main" val="21408712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Celia M. Elliott </a:t>
            </a:r>
          </a:p>
        </p:txBody>
      </p:sp>
      <p:sp>
        <p:nvSpPr>
          <p:cNvPr id="3078" name="Rectangle 6"/>
          <p:cNvSpPr>
            <a:spLocks noGrp="1" noChangeArrowheads="1"/>
          </p:cNvSpPr>
          <p:nvPr>
            <p:ph type="sldNum" sz="quarter" idx="4"/>
          </p:nvPr>
        </p:nvSpPr>
        <p:spPr bwMode="auto">
          <a:xfrm>
            <a:off x="6705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66"/>
                </a:solidFill>
              </a:defRPr>
            </a:lvl1pPr>
          </a:lstStyle>
          <a:p>
            <a:pPr>
              <a:defRPr/>
            </a:pPr>
            <a:fld id="{2F0E7034-545C-4672-9F61-45096DB679CC}" type="slidenum">
              <a:rPr lang="en-US"/>
              <a:pPr>
                <a:defRPr/>
              </a:pPr>
              <a:t>‹#›</a:t>
            </a:fld>
            <a:endParaRPr lang="en-US" b="0">
              <a:solidFill>
                <a:schemeClr val="tx1"/>
              </a:solidFill>
            </a:endParaRPr>
          </a:p>
        </p:txBody>
      </p:sp>
    </p:spTree>
    <p:extLst>
      <p:ext uri="{BB962C8B-B14F-4D97-AF65-F5344CB8AC3E}">
        <p14:creationId xmlns:p14="http://schemas.microsoft.com/office/powerpoint/2010/main" val="230831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D7098-E8DA-CB46-9BA9-251CC26DFE7B}" type="datetimeFigureOut">
              <a:rPr lang="en-US" smtClean="0"/>
              <a:t>8/28/2019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3D79-D974-0C43-A8AE-12661D214F88}" type="slidenum">
              <a:rPr lang="en-US" smtClean="0"/>
              <a:t>‹#›</a:t>
            </a:fld>
            <a:endParaRPr lang="en-US"/>
          </a:p>
        </p:txBody>
      </p:sp>
    </p:spTree>
    <p:extLst>
      <p:ext uri="{BB962C8B-B14F-4D97-AF65-F5344CB8AC3E}">
        <p14:creationId xmlns:p14="http://schemas.microsoft.com/office/powerpoint/2010/main" val="30139263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81000" y="428237"/>
            <a:ext cx="8458200" cy="1066800"/>
          </a:xfrm>
        </p:spPr>
        <p:txBody>
          <a:bodyPr/>
          <a:lstStyle/>
          <a:p>
            <a:r>
              <a:rPr lang="en-US" sz="4800" dirty="0">
                <a:solidFill>
                  <a:schemeClr val="folHlink"/>
                </a:solidFill>
                <a:latin typeface="Calibri" pitchFamily="34" charset="0"/>
                <a:cs typeface="Calibri" pitchFamily="34" charset="0"/>
              </a:rPr>
              <a:t>What makes a good talk?</a:t>
            </a:r>
          </a:p>
        </p:txBody>
      </p:sp>
      <p:sp>
        <p:nvSpPr>
          <p:cNvPr id="3077" name="Text Box 8"/>
          <p:cNvSpPr txBox="1">
            <a:spLocks noChangeArrowheads="1"/>
          </p:cNvSpPr>
          <p:nvPr/>
        </p:nvSpPr>
        <p:spPr bwMode="auto">
          <a:xfrm>
            <a:off x="304800" y="6096002"/>
            <a:ext cx="286649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100" dirty="0">
                <a:solidFill>
                  <a:srgbClr val="000000"/>
                </a:solidFill>
                <a:latin typeface="Arial" pitchFamily="34" charset="0"/>
                <a:cs typeface="Times New Roman" pitchFamily="18" charset="0"/>
              </a:rPr>
              <a:t>© </a:t>
            </a:r>
            <a:r>
              <a:rPr lang="en-US" sz="1100" dirty="0">
                <a:solidFill>
                  <a:srgbClr val="000000"/>
                </a:solidFill>
                <a:latin typeface="Calibri" pitchFamily="34" charset="0"/>
                <a:cs typeface="Calibri" pitchFamily="34" charset="0"/>
              </a:rPr>
              <a:t>Board of Trustees of the University of Illinois</a:t>
            </a:r>
            <a:br>
              <a:rPr lang="en-US" sz="1100" dirty="0">
                <a:solidFill>
                  <a:srgbClr val="000000"/>
                </a:solidFill>
                <a:latin typeface="Calibri" pitchFamily="34" charset="0"/>
                <a:cs typeface="Calibri" pitchFamily="34" charset="0"/>
              </a:rPr>
            </a:br>
            <a:r>
              <a:rPr lang="en-US" sz="1100" dirty="0">
                <a:solidFill>
                  <a:srgbClr val="000000"/>
                </a:solidFill>
                <a:latin typeface="Calibri" pitchFamily="34" charset="0"/>
                <a:cs typeface="Calibri" pitchFamily="34" charset="0"/>
              </a:rPr>
              <a:t>All rights reserved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14" t="2895" r="2954" b="18861"/>
          <a:stretch/>
        </p:blipFill>
        <p:spPr>
          <a:xfrm>
            <a:off x="2277216" y="1261700"/>
            <a:ext cx="4605251" cy="3557847"/>
          </a:xfrm>
          <a:prstGeom prst="rect">
            <a:avLst/>
          </a:prstGeom>
          <a:ln>
            <a:noFill/>
          </a:ln>
          <a:effectLst>
            <a:outerShdw blurRad="292100" dist="139700" dir="2700000" algn="tl" rotWithShape="0">
              <a:srgbClr val="333333">
                <a:alpha val="65000"/>
              </a:srgbClr>
            </a:outerShdw>
          </a:effectLst>
        </p:spPr>
      </p:pic>
      <p:sp>
        <p:nvSpPr>
          <p:cNvPr id="3076" name="Rectangle 6"/>
          <p:cNvSpPr>
            <a:spLocks noChangeArrowheads="1"/>
          </p:cNvSpPr>
          <p:nvPr/>
        </p:nvSpPr>
        <p:spPr bwMode="auto">
          <a:xfrm>
            <a:off x="3810000" y="5029200"/>
            <a:ext cx="502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20000"/>
              </a:spcBef>
              <a:spcAft>
                <a:spcPct val="0"/>
              </a:spcAft>
              <a:buClr>
                <a:srgbClr val="CC3300"/>
              </a:buClr>
              <a:buSzPct val="85000"/>
            </a:pPr>
            <a:r>
              <a:rPr lang="en-US" sz="2800" dirty="0">
                <a:solidFill>
                  <a:srgbClr val="000066"/>
                </a:solidFill>
                <a:latin typeface="Calibri" pitchFamily="34" charset="0"/>
                <a:cs typeface="Calibri" pitchFamily="34" charset="0"/>
              </a:rPr>
              <a:t>Nadya Mason, Celia M. Elliott, Jessie Shelton</a:t>
            </a:r>
            <a:br>
              <a:rPr lang="en-US" sz="2800" dirty="0">
                <a:solidFill>
                  <a:srgbClr val="000066"/>
                </a:solidFill>
                <a:latin typeface="Calibri" pitchFamily="34" charset="0"/>
                <a:cs typeface="Calibri" pitchFamily="34" charset="0"/>
              </a:rPr>
            </a:br>
            <a:r>
              <a:rPr lang="en-US" sz="2400" i="1" dirty="0">
                <a:solidFill>
                  <a:srgbClr val="000066"/>
                </a:solidFill>
                <a:latin typeface="Calibri" pitchFamily="34" charset="0"/>
                <a:cs typeface="Calibri" pitchFamily="34" charset="0"/>
              </a:rPr>
              <a:t>Department of Physics</a:t>
            </a:r>
            <a:br>
              <a:rPr lang="en-US" sz="2400" i="1" dirty="0">
                <a:solidFill>
                  <a:srgbClr val="000066"/>
                </a:solidFill>
                <a:latin typeface="Calibri" pitchFamily="34" charset="0"/>
                <a:cs typeface="Calibri" pitchFamily="34" charset="0"/>
              </a:rPr>
            </a:br>
            <a:r>
              <a:rPr lang="en-US" sz="2400" dirty="0">
                <a:solidFill>
                  <a:srgbClr val="000066"/>
                </a:solidFill>
                <a:latin typeface="Calibri" pitchFamily="34" charset="0"/>
                <a:cs typeface="Calibri" pitchFamily="34" charset="0"/>
              </a:rPr>
              <a:t>University of Illinois</a:t>
            </a:r>
            <a:r>
              <a:rPr lang="en-US" sz="2400" i="1" dirty="0">
                <a:solidFill>
                  <a:srgbClr val="000066"/>
                </a:solidFill>
                <a:latin typeface="Calibri" pitchFamily="34" charset="0"/>
                <a:cs typeface="Calibri" pitchFamily="34" charset="0"/>
              </a:rPr>
              <a:t/>
            </a:r>
            <a:br>
              <a:rPr lang="en-US" sz="2400" i="1" dirty="0">
                <a:solidFill>
                  <a:srgbClr val="000066"/>
                </a:solidFill>
                <a:latin typeface="Calibri" pitchFamily="34" charset="0"/>
                <a:cs typeface="Calibri" pitchFamily="34" charset="0"/>
              </a:rPr>
            </a:br>
            <a:endParaRPr lang="en-US" sz="2400" dirty="0">
              <a:solidFill>
                <a:srgbClr val="000066"/>
              </a:solidFill>
              <a:latin typeface="Calibri" pitchFamily="34" charset="0"/>
              <a:cs typeface="Calibri" pitchFamily="34" charset="0"/>
            </a:endParaRPr>
          </a:p>
        </p:txBody>
      </p:sp>
      <p:sp>
        <p:nvSpPr>
          <p:cNvPr id="3" name="TextBox 2"/>
          <p:cNvSpPr txBox="1"/>
          <p:nvPr/>
        </p:nvSpPr>
        <p:spPr>
          <a:xfrm>
            <a:off x="3743674" y="4233446"/>
            <a:ext cx="2885726" cy="400110"/>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latin typeface="Times New Roman" pitchFamily="18" charset="0"/>
              </a:rPr>
              <a:t>Astrophysics made simple</a:t>
            </a:r>
          </a:p>
        </p:txBody>
      </p:sp>
      <p:sp>
        <p:nvSpPr>
          <p:cNvPr id="9" name="TextBox 8"/>
          <p:cNvSpPr txBox="1"/>
          <p:nvPr/>
        </p:nvSpPr>
        <p:spPr>
          <a:xfrm rot="16200000">
            <a:off x="5587206" y="3156005"/>
            <a:ext cx="2971800" cy="338554"/>
          </a:xfrm>
          <a:prstGeom prst="rect">
            <a:avLst/>
          </a:prstGeom>
          <a:noFill/>
        </p:spPr>
        <p:txBody>
          <a:bodyPr>
            <a:spAutoFit/>
          </a:bodyPr>
          <a:lstStyle/>
          <a:p>
            <a:pPr eaLnBrk="0" fontAlgn="base" hangingPunct="0">
              <a:spcBef>
                <a:spcPct val="0"/>
              </a:spcBef>
              <a:spcAft>
                <a:spcPct val="0"/>
              </a:spcAft>
              <a:defRPr/>
            </a:pPr>
            <a:r>
              <a:rPr lang="en-US" sz="800" dirty="0">
                <a:solidFill>
                  <a:srgbClr val="000000"/>
                </a:solidFill>
                <a:latin typeface="Arial" pitchFamily="34" charset="0"/>
                <a:cs typeface="Times New Roman" pitchFamily="18" charset="0"/>
              </a:rPr>
              <a:t>© Nick Kim, CSL </a:t>
            </a:r>
            <a:r>
              <a:rPr lang="en-US" sz="800" dirty="0" err="1">
                <a:solidFill>
                  <a:srgbClr val="000000"/>
                </a:solidFill>
                <a:latin typeface="Arial" pitchFamily="34" charset="0"/>
                <a:cs typeface="Times New Roman" pitchFamily="18" charset="0"/>
              </a:rPr>
              <a:t>Cartoonstock</a:t>
            </a:r>
            <a:r>
              <a:rPr lang="en-US" sz="800" dirty="0">
                <a:solidFill>
                  <a:srgbClr val="000000"/>
                </a:solidFill>
                <a:latin typeface="Arial" pitchFamily="34" charset="0"/>
                <a:cs typeface="Times New Roman" pitchFamily="18" charset="0"/>
              </a:rPr>
              <a:t/>
            </a:r>
            <a:br>
              <a:rPr lang="en-US" sz="800" dirty="0">
                <a:solidFill>
                  <a:srgbClr val="000000"/>
                </a:solidFill>
                <a:latin typeface="Arial" pitchFamily="34" charset="0"/>
                <a:cs typeface="Times New Roman" pitchFamily="18" charset="0"/>
              </a:rPr>
            </a:br>
            <a:r>
              <a:rPr lang="en-US" sz="800" dirty="0">
                <a:solidFill>
                  <a:srgbClr val="000000"/>
                </a:solidFill>
                <a:latin typeface="Arial" pitchFamily="34" charset="0"/>
                <a:cs typeface="Times New Roman" pitchFamily="18" charset="0"/>
              </a:rPr>
              <a:t>Used with Permission</a:t>
            </a:r>
            <a:endParaRPr lang="en-US" sz="800" dirty="0">
              <a:solidFill>
                <a:srgbClr val="000000"/>
              </a:solidFill>
              <a:latin typeface="Times New Roman" pitchFamily="18" charset="0"/>
            </a:endParaRPr>
          </a:p>
        </p:txBody>
      </p:sp>
      <p:sp>
        <p:nvSpPr>
          <p:cNvPr id="4" name="TextBox 3"/>
          <p:cNvSpPr txBox="1"/>
          <p:nvPr/>
        </p:nvSpPr>
        <p:spPr>
          <a:xfrm>
            <a:off x="3810002" y="6519446"/>
            <a:ext cx="4678845" cy="338554"/>
          </a:xfrm>
          <a:prstGeom prst="rect">
            <a:avLst/>
          </a:prstGeom>
          <a:noFill/>
        </p:spPr>
        <p:txBody>
          <a:bodyPr wrap="none" rtlCol="0">
            <a:spAutoFit/>
          </a:bodyPr>
          <a:lstStyle/>
          <a:p>
            <a:pPr eaLnBrk="0" fontAlgn="base" hangingPunct="0">
              <a:spcBef>
                <a:spcPct val="0"/>
              </a:spcBef>
              <a:spcAft>
                <a:spcPct val="0"/>
              </a:spcAft>
            </a:pPr>
            <a:r>
              <a:rPr lang="en-US" sz="1600" b="1" i="1" dirty="0">
                <a:solidFill>
                  <a:srgbClr val="3333CC">
                    <a:lumMod val="50000"/>
                  </a:srgbClr>
                </a:solidFill>
                <a:latin typeface="Calibri" panose="020F0502020204030204" pitchFamily="34" charset="0"/>
              </a:rPr>
              <a:t>With thanks to Brian DeMarco for useful suggestions</a:t>
            </a:r>
          </a:p>
        </p:txBody>
      </p:sp>
    </p:spTree>
    <p:extLst>
      <p:ext uri="{BB962C8B-B14F-4D97-AF65-F5344CB8AC3E}">
        <p14:creationId xmlns:p14="http://schemas.microsoft.com/office/powerpoint/2010/main" val="40383995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22F83-BD26-CF48-BC71-68BBE6BEADB8}"/>
              </a:ext>
            </a:extLst>
          </p:cNvPr>
          <p:cNvSpPr/>
          <p:nvPr/>
        </p:nvSpPr>
        <p:spPr>
          <a:xfrm>
            <a:off x="457200" y="228600"/>
            <a:ext cx="8534400" cy="4647426"/>
          </a:xfrm>
          <a:prstGeom prst="rect">
            <a:avLst/>
          </a:prstGeom>
        </p:spPr>
        <p:txBody>
          <a:bodyPr wrap="square">
            <a:spAutoFit/>
          </a:bodyPr>
          <a:lstStyle/>
          <a:p>
            <a:pPr eaLnBrk="0" fontAlgn="base" hangingPunct="0">
              <a:spcBef>
                <a:spcPct val="0"/>
              </a:spcBef>
              <a:spcAft>
                <a:spcPts val="600"/>
              </a:spcAft>
            </a:pPr>
            <a:r>
              <a:rPr lang="en-US" sz="3200" b="1" dirty="0">
                <a:solidFill>
                  <a:srgbClr val="7A81FF"/>
                </a:solidFill>
                <a:latin typeface="Calibri" panose="020F0502020204030204" pitchFamily="34" charset="0"/>
                <a:cs typeface="Calibri" panose="020F0502020204030204" pitchFamily="34" charset="0"/>
              </a:rPr>
              <a:t>Slide design </a:t>
            </a:r>
            <a:r>
              <a:rPr lang="en-US" sz="3200" dirty="0">
                <a:solidFill>
                  <a:srgbClr val="000000"/>
                </a:solidFill>
                <a:latin typeface="Calibri" panose="020F0502020204030204" pitchFamily="34" charset="0"/>
                <a:cs typeface="Calibri" panose="020F0502020204030204" pitchFamily="34" charset="0"/>
              </a:rPr>
              <a:t>is a critical part of any presentation</a:t>
            </a:r>
          </a:p>
          <a:p>
            <a:pPr eaLnBrk="0" fontAlgn="base" hangingPunct="0">
              <a:spcBef>
                <a:spcPct val="0"/>
              </a:spcBef>
              <a:spcAft>
                <a:spcPts val="600"/>
              </a:spcAft>
            </a:pPr>
            <a:endParaRPr lang="en-US" sz="2800" dirty="0">
              <a:solidFill>
                <a:srgbClr val="000000"/>
              </a:solidFill>
              <a:latin typeface="Calibri" panose="020F0502020204030204" pitchFamily="34" charset="0"/>
              <a:cs typeface="Calibri" panose="020F0502020204030204" pitchFamily="34" charset="0"/>
            </a:endParaRP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t>
            </a:r>
            <a:r>
              <a:rPr lang="en-US" sz="2800" dirty="0">
                <a:solidFill>
                  <a:srgbClr val="FF9400"/>
                </a:solidFill>
                <a:latin typeface="Calibri" panose="020F0502020204030204" pitchFamily="34" charset="0"/>
                <a:cs typeface="Calibri" panose="020F0502020204030204" pitchFamily="34" charset="0"/>
              </a:rPr>
              <a:t>Are figures easily legible</a:t>
            </a:r>
            <a:r>
              <a:rPr lang="en-US" sz="2800" dirty="0">
                <a:solidFill>
                  <a:srgbClr val="000000"/>
                </a:solidFill>
                <a:latin typeface="Calibri" panose="020F0502020204030204" pitchFamily="34" charset="0"/>
                <a:cs typeface="Calibri" panose="020F0502020204030204" pitchFamily="34" charset="0"/>
              </a:rPr>
              <a:t>?</a:t>
            </a:r>
            <a:endParaRPr lang="en-US" sz="2800" dirty="0">
              <a:solidFill>
                <a:srgbClr val="FF9400"/>
              </a:solidFill>
              <a:latin typeface="Calibri" panose="020F0502020204030204" pitchFamily="34" charset="0"/>
              <a:cs typeface="Calibri" panose="020F0502020204030204" pitchFamily="34" charset="0"/>
            </a:endParaRP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Can you read the axes? Do you understand what’s being</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plotted?</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Is it easy to identify the physics point being made, or is</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there a lot of extraneous information?</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Are the slides visually </a:t>
            </a:r>
            <a:r>
              <a:rPr lang="en-US" sz="2800" dirty="0">
                <a:solidFill>
                  <a:srgbClr val="7A81FF"/>
                </a:solidFill>
                <a:latin typeface="Calibri" panose="020F0502020204030204" pitchFamily="34" charset="0"/>
                <a:cs typeface="Calibri" panose="020F0502020204030204" pitchFamily="34" charset="0"/>
              </a:rPr>
              <a:t>confusing</a:t>
            </a:r>
            <a:r>
              <a:rPr lang="en-US" sz="2800" dirty="0">
                <a:solidFill>
                  <a:srgbClr val="000000"/>
                </a:solidFill>
                <a:latin typeface="Calibri" panose="020F0502020204030204" pitchFamily="34" charset="0"/>
                <a:cs typeface="Calibri" panose="020F0502020204030204" pitchFamily="34" charset="0"/>
              </a:rPr>
              <a:t>?</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Are the slides visually </a:t>
            </a:r>
            <a:r>
              <a:rPr lang="en-US" sz="2800" dirty="0">
                <a:solidFill>
                  <a:srgbClr val="7A81FF"/>
                </a:solidFill>
                <a:latin typeface="Calibri" panose="020F0502020204030204" pitchFamily="34" charset="0"/>
                <a:cs typeface="Calibri" panose="020F0502020204030204" pitchFamily="34" charset="0"/>
              </a:rPr>
              <a:t>distracting</a:t>
            </a:r>
            <a:r>
              <a:rPr lang="en-US" sz="28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782854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381000" y="609600"/>
            <a:ext cx="8534400" cy="838200"/>
          </a:xfrm>
        </p:spPr>
        <p:txBody>
          <a:bodyPr vert="horz" wrap="square" lIns="92075" tIns="46038" rIns="92075" bIns="46038" numCol="1" anchor="b" anchorCtr="0" compatLnSpc="1">
            <a:prstTxWarp prst="textNoShape">
              <a:avLst/>
            </a:prstTxWarp>
          </a:bodyPr>
          <a:lstStyle/>
          <a:p>
            <a:pPr eaLnBrk="1" hangingPunct="1">
              <a:defRPr/>
            </a:pPr>
            <a:r>
              <a:rPr lang="en-US" dirty="0">
                <a:solidFill>
                  <a:schemeClr val="accent6">
                    <a:lumMod val="50000"/>
                  </a:schemeClr>
                </a:solidFill>
              </a:rPr>
              <a:t>The important points are reiterated at the end of the talk (“Rule of 3”)</a:t>
            </a:r>
          </a:p>
        </p:txBody>
      </p:sp>
      <p:sp>
        <p:nvSpPr>
          <p:cNvPr id="21507" name="Rectangle 3"/>
          <p:cNvSpPr>
            <a:spLocks noGrp="1" noChangeArrowheads="1"/>
          </p:cNvSpPr>
          <p:nvPr>
            <p:ph idx="1"/>
          </p:nvPr>
        </p:nvSpPr>
        <p:spPr>
          <a:xfrm>
            <a:off x="914400" y="1524000"/>
            <a:ext cx="7772400" cy="4495800"/>
          </a:xfrm>
          <a:noFill/>
        </p:spPr>
        <p:txBody>
          <a:bodyPr vert="horz" wrap="square" lIns="92075" tIns="46038" rIns="92075" bIns="46038" numCol="1" anchor="t" anchorCtr="0" compatLnSpc="1">
            <a:prstTxWarp prst="textNoShape">
              <a:avLst/>
            </a:prstTxWarp>
          </a:bodyPr>
          <a:lstStyle/>
          <a:p>
            <a:pPr eaLnBrk="1" hangingPunct="1">
              <a:lnSpc>
                <a:spcPct val="85000"/>
              </a:lnSpc>
              <a:spcBef>
                <a:spcPct val="15000"/>
              </a:spcBef>
            </a:pPr>
            <a:r>
              <a:rPr lang="en-US" dirty="0">
                <a:latin typeface="Calibri" pitchFamily="34" charset="0"/>
                <a:cs typeface="Calibri" pitchFamily="34" charset="0"/>
              </a:rPr>
              <a:t>Recap key results</a:t>
            </a:r>
          </a:p>
          <a:p>
            <a:pPr eaLnBrk="1" hangingPunct="1">
              <a:lnSpc>
                <a:spcPct val="85000"/>
              </a:lnSpc>
              <a:spcBef>
                <a:spcPct val="15000"/>
              </a:spcBef>
            </a:pPr>
            <a:r>
              <a:rPr lang="en-US" dirty="0">
                <a:latin typeface="Calibri" pitchFamily="34" charset="0"/>
                <a:cs typeface="Calibri" pitchFamily="34" charset="0"/>
              </a:rPr>
              <a:t>Reiterate principal conclusions</a:t>
            </a:r>
          </a:p>
        </p:txBody>
      </p:sp>
      <p:pic>
        <p:nvPicPr>
          <p:cNvPr id="21508" name="Picture 4" descr="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2"/>
            <a:ext cx="5257800" cy="3895725"/>
          </a:xfrm>
          <a:prstGeom prst="rect">
            <a:avLst/>
          </a:prstGeom>
          <a:ln/>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18142854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799" y="1896693"/>
            <a:ext cx="8686800" cy="803366"/>
          </a:xfrm>
        </p:spPr>
        <p:txBody>
          <a:bodyPr vert="horz" wrap="square" lIns="92075" tIns="46038" rIns="92075" bIns="46038" numCol="1" anchor="b" anchorCtr="0" compatLnSpc="1">
            <a:prstTxWarp prst="textNoShape">
              <a:avLst/>
            </a:prstTxWarp>
          </a:bodyPr>
          <a:lstStyle/>
          <a:p>
            <a:pPr>
              <a:lnSpc>
                <a:spcPct val="90000"/>
              </a:lnSpc>
            </a:pPr>
            <a:r>
              <a:rPr lang="en-US" sz="3200" dirty="0">
                <a:solidFill>
                  <a:srgbClr val="CC3300"/>
                </a:solidFill>
              </a:rPr>
              <a:t>A successful talk must be tailored for the listeners</a:t>
            </a:r>
          </a:p>
        </p:txBody>
      </p:sp>
      <p:sp>
        <p:nvSpPr>
          <p:cNvPr id="7171" name="Rectangle 4"/>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lnSpc>
                <a:spcPct val="90000"/>
              </a:lnSpc>
              <a:spcBef>
                <a:spcPct val="0"/>
              </a:spcBef>
              <a:spcAft>
                <a:spcPct val="0"/>
              </a:spcAft>
            </a:pPr>
            <a:endParaRPr lang="en-US" sz="3600" b="1" dirty="0">
              <a:solidFill>
                <a:srgbClr val="CC3300"/>
              </a:solidFill>
              <a:latin typeface="Calibri" pitchFamily="34" charset="0"/>
              <a:cs typeface="Calibri" pitchFamily="34" charset="0"/>
            </a:endParaRPr>
          </a:p>
        </p:txBody>
      </p:sp>
      <p:pic>
        <p:nvPicPr>
          <p:cNvPr id="7172" name="Picture 7" descr="NPL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4114802"/>
            <a:ext cx="3048000"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9"/>
          <p:cNvSpPr>
            <a:spLocks noChangeArrowheads="1"/>
          </p:cNvSpPr>
          <p:nvPr/>
        </p:nvSpPr>
        <p:spPr bwMode="auto">
          <a:xfrm>
            <a:off x="400820" y="3115895"/>
            <a:ext cx="8285980" cy="22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fontAlgn="base" hangingPunct="0">
              <a:lnSpc>
                <a:spcPct val="85000"/>
              </a:lnSpc>
              <a:spcBef>
                <a:spcPct val="10000"/>
              </a:spcBef>
              <a:spcAft>
                <a:spcPct val="0"/>
              </a:spcAft>
              <a:buClr>
                <a:srgbClr val="CC3300"/>
              </a:buClr>
              <a:buSzPct val="85000"/>
            </a:pPr>
            <a:r>
              <a:rPr lang="en-US" sz="3200" b="1" dirty="0" smtClean="0">
                <a:solidFill>
                  <a:srgbClr val="000066"/>
                </a:solidFill>
                <a:latin typeface="Calibri" pitchFamily="34" charset="0"/>
                <a:cs typeface="Calibri" pitchFamily="34" charset="0"/>
              </a:rPr>
              <a:t>One needs different presentations for:</a:t>
            </a:r>
            <a:endParaRPr lang="en-US" sz="3200" b="1" dirty="0">
              <a:solidFill>
                <a:srgbClr val="000066"/>
              </a:solidFill>
              <a:latin typeface="Calibri" pitchFamily="34" charset="0"/>
              <a:cs typeface="Calibri" pitchFamily="34" charset="0"/>
            </a:endParaRPr>
          </a:p>
          <a:p>
            <a:pPr marL="800100" lvl="1" indent="-342900" eaLnBrk="0" fontAlgn="base" hangingPunct="0">
              <a:lnSpc>
                <a:spcPct val="85000"/>
              </a:lnSpc>
              <a:spcBef>
                <a:spcPct val="10000"/>
              </a:spcBef>
              <a:spcAft>
                <a:spcPct val="0"/>
              </a:spcAft>
              <a:buClr>
                <a:srgbClr val="CC3300"/>
              </a:buClr>
              <a:buSzPct val="85000"/>
            </a:pPr>
            <a:r>
              <a:rPr lang="en-US" sz="2800" b="1" dirty="0">
                <a:solidFill>
                  <a:srgbClr val="000066"/>
                </a:solidFill>
                <a:latin typeface="Calibri" pitchFamily="34" charset="0"/>
                <a:cs typeface="Calibri" pitchFamily="34" charset="0"/>
              </a:rPr>
              <a:t>Group </a:t>
            </a:r>
            <a:r>
              <a:rPr lang="en-US" sz="2800" b="1" dirty="0" smtClean="0">
                <a:solidFill>
                  <a:srgbClr val="000066"/>
                </a:solidFill>
                <a:latin typeface="Calibri" pitchFamily="34" charset="0"/>
                <a:cs typeface="Calibri" pitchFamily="34" charset="0"/>
              </a:rPr>
              <a:t>meeting</a:t>
            </a:r>
          </a:p>
          <a:p>
            <a:pPr marL="800100" lvl="1" indent="-342900" eaLnBrk="0" fontAlgn="base" hangingPunct="0">
              <a:lnSpc>
                <a:spcPct val="85000"/>
              </a:lnSpc>
              <a:spcBef>
                <a:spcPct val="10000"/>
              </a:spcBef>
              <a:spcAft>
                <a:spcPct val="0"/>
              </a:spcAft>
              <a:buClr>
                <a:srgbClr val="CC3300"/>
              </a:buClr>
              <a:buSzPct val="85000"/>
            </a:pPr>
            <a:r>
              <a:rPr lang="en-US" sz="2800" b="1" dirty="0" smtClean="0">
                <a:solidFill>
                  <a:srgbClr val="000066"/>
                </a:solidFill>
                <a:latin typeface="Calibri" pitchFamily="34" charset="0"/>
                <a:cs typeface="Calibri" pitchFamily="34" charset="0"/>
              </a:rPr>
              <a:t>Colloquium talk</a:t>
            </a:r>
            <a:endParaRPr lang="en-US" sz="2800" b="1" dirty="0">
              <a:solidFill>
                <a:srgbClr val="000066"/>
              </a:solidFill>
              <a:latin typeface="Calibri" pitchFamily="34" charset="0"/>
              <a:cs typeface="Calibri" pitchFamily="34" charset="0"/>
            </a:endParaRPr>
          </a:p>
          <a:p>
            <a:pPr marL="800100" lvl="1" indent="-342900" eaLnBrk="0" fontAlgn="base" hangingPunct="0">
              <a:lnSpc>
                <a:spcPct val="85000"/>
              </a:lnSpc>
              <a:spcBef>
                <a:spcPct val="10000"/>
              </a:spcBef>
              <a:spcAft>
                <a:spcPct val="0"/>
              </a:spcAft>
              <a:buClr>
                <a:srgbClr val="CC3300"/>
              </a:buClr>
              <a:buSzPct val="85000"/>
            </a:pPr>
            <a:r>
              <a:rPr lang="en-US" sz="2800" b="1" dirty="0" smtClean="0">
                <a:solidFill>
                  <a:srgbClr val="000066"/>
                </a:solidFill>
                <a:latin typeface="Calibri" pitchFamily="34" charset="0"/>
                <a:cs typeface="Calibri" pitchFamily="34" charset="0"/>
              </a:rPr>
              <a:t>Seminar </a:t>
            </a:r>
            <a:r>
              <a:rPr lang="en-US" sz="2800" b="1" dirty="0">
                <a:solidFill>
                  <a:srgbClr val="000066"/>
                </a:solidFill>
                <a:latin typeface="Calibri" pitchFamily="34" charset="0"/>
                <a:cs typeface="Calibri" pitchFamily="34" charset="0"/>
              </a:rPr>
              <a:t>talk</a:t>
            </a:r>
          </a:p>
          <a:p>
            <a:pPr marL="800100" lvl="1" indent="-342900" eaLnBrk="0" fontAlgn="base" hangingPunct="0">
              <a:lnSpc>
                <a:spcPct val="85000"/>
              </a:lnSpc>
              <a:spcBef>
                <a:spcPct val="10000"/>
              </a:spcBef>
              <a:spcAft>
                <a:spcPct val="0"/>
              </a:spcAft>
              <a:buClr>
                <a:srgbClr val="CC3300"/>
              </a:buClr>
              <a:buSzPct val="85000"/>
            </a:pPr>
            <a:r>
              <a:rPr lang="en-US" sz="2800" b="1" dirty="0">
                <a:solidFill>
                  <a:srgbClr val="000066"/>
                </a:solidFill>
                <a:latin typeface="Calibri" pitchFamily="34" charset="0"/>
                <a:cs typeface="Calibri" pitchFamily="34" charset="0"/>
              </a:rPr>
              <a:t>Report to a boss, customer, or </a:t>
            </a:r>
            <a:br>
              <a:rPr lang="en-US" sz="2800" b="1" dirty="0">
                <a:solidFill>
                  <a:srgbClr val="000066"/>
                </a:solidFill>
                <a:latin typeface="Calibri" pitchFamily="34" charset="0"/>
                <a:cs typeface="Calibri" pitchFamily="34" charset="0"/>
              </a:rPr>
            </a:br>
            <a:r>
              <a:rPr lang="en-US" sz="2800" b="1" dirty="0">
                <a:solidFill>
                  <a:srgbClr val="000066"/>
                </a:solidFill>
                <a:latin typeface="Calibri" pitchFamily="34" charset="0"/>
                <a:cs typeface="Calibri" pitchFamily="34" charset="0"/>
              </a:rPr>
              <a:t>funder</a:t>
            </a:r>
          </a:p>
          <a:p>
            <a:pPr marL="800100" lvl="1" indent="-342900" eaLnBrk="0" fontAlgn="base" hangingPunct="0">
              <a:lnSpc>
                <a:spcPct val="85000"/>
              </a:lnSpc>
              <a:spcBef>
                <a:spcPct val="10000"/>
              </a:spcBef>
              <a:spcAft>
                <a:spcPct val="0"/>
              </a:spcAft>
              <a:buClr>
                <a:srgbClr val="CC3300"/>
              </a:buClr>
              <a:buSzPct val="85000"/>
            </a:pPr>
            <a:r>
              <a:rPr lang="en-US" sz="2800" b="1" dirty="0">
                <a:solidFill>
                  <a:srgbClr val="000066"/>
                </a:solidFill>
                <a:latin typeface="Calibri" pitchFamily="34" charset="0"/>
                <a:cs typeface="Calibri" pitchFamily="34" charset="0"/>
              </a:rPr>
              <a:t>Job interview</a:t>
            </a:r>
          </a:p>
          <a:p>
            <a:pPr marL="800100" lvl="1" indent="-342900" eaLnBrk="0" fontAlgn="base" hangingPunct="0">
              <a:lnSpc>
                <a:spcPct val="85000"/>
              </a:lnSpc>
              <a:spcBef>
                <a:spcPct val="10000"/>
              </a:spcBef>
              <a:spcAft>
                <a:spcPct val="0"/>
              </a:spcAft>
              <a:buClr>
                <a:srgbClr val="CC3300"/>
              </a:buClr>
              <a:buSzPct val="85000"/>
            </a:pPr>
            <a:r>
              <a:rPr lang="en-US" sz="2800" b="1" dirty="0">
                <a:solidFill>
                  <a:srgbClr val="000066"/>
                </a:solidFill>
                <a:latin typeface="Calibri" pitchFamily="34" charset="0"/>
                <a:cs typeface="Calibri" pitchFamily="34" charset="0"/>
              </a:rPr>
              <a:t>Club or volunteer group</a:t>
            </a:r>
          </a:p>
        </p:txBody>
      </p:sp>
      <p:sp>
        <p:nvSpPr>
          <p:cNvPr id="9" name="Rectangle 2"/>
          <p:cNvSpPr txBox="1">
            <a:spLocks noChangeArrowheads="1"/>
          </p:cNvSpPr>
          <p:nvPr/>
        </p:nvSpPr>
        <p:spPr bwMode="auto">
          <a:xfrm>
            <a:off x="984251" y="759603"/>
            <a:ext cx="732789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000" b="1">
                <a:solidFill>
                  <a:schemeClr val="folHlink"/>
                </a:solidFill>
                <a:effectLst/>
                <a:latin typeface="Calibri" pitchFamily="34" charset="0"/>
                <a:ea typeface="+mj-ea"/>
                <a:cs typeface="Calibri" pitchFamily="34" charset="0"/>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a:lstStyle>
          <a:p>
            <a:pPr>
              <a:lnSpc>
                <a:spcPct val="90000"/>
              </a:lnSpc>
            </a:pPr>
            <a:r>
              <a:rPr lang="en-US" sz="3600" dirty="0">
                <a:solidFill>
                  <a:srgbClr val="000066"/>
                </a:solidFill>
              </a:rPr>
              <a:t>Good talks are presented at a level appropriate for the audience</a:t>
            </a:r>
          </a:p>
        </p:txBody>
      </p:sp>
      <p:sp>
        <p:nvSpPr>
          <p:cNvPr id="3" name="Rectangle 2">
            <a:extLst>
              <a:ext uri="{FF2B5EF4-FFF2-40B4-BE49-F238E27FC236}">
                <a16:creationId xmlns:a16="http://schemas.microsoft.com/office/drawing/2014/main" id="{F7CB9CB5-980E-3244-ACAE-C334EC651D5B}"/>
              </a:ext>
            </a:extLst>
          </p:cNvPr>
          <p:cNvSpPr/>
          <p:nvPr/>
        </p:nvSpPr>
        <p:spPr>
          <a:xfrm>
            <a:off x="2438402" y="174830"/>
            <a:ext cx="3842719" cy="584775"/>
          </a:xfrm>
          <a:prstGeom prst="rect">
            <a:avLst/>
          </a:prstGeom>
        </p:spPr>
        <p:txBody>
          <a:bodyPr wrap="none">
            <a:spAutoFit/>
          </a:bodyPr>
          <a:lstStyle/>
          <a:p>
            <a:pPr eaLnBrk="0" fontAlgn="base" hangingPunct="0">
              <a:spcBef>
                <a:spcPct val="0"/>
              </a:spcBef>
              <a:spcAft>
                <a:spcPct val="0"/>
              </a:spcAft>
            </a:pPr>
            <a:r>
              <a:rPr lang="en-US" sz="3200" b="1" i="1" kern="0" dirty="0">
                <a:solidFill>
                  <a:srgbClr val="FF0000"/>
                </a:solidFill>
                <a:latin typeface="Calibri" pitchFamily="34" charset="0"/>
                <a:cs typeface="Calibri" pitchFamily="34" charset="0"/>
              </a:rPr>
              <a:t>Engaging a listener …</a:t>
            </a:r>
            <a:endParaRPr lang="en-US" sz="3200" b="1" i="1" dirty="0">
              <a:solidFill>
                <a:srgbClr val="000000"/>
              </a:solidFill>
              <a:latin typeface="Times New Roman" pitchFamily="18" charset="0"/>
            </a:endParaRPr>
          </a:p>
        </p:txBody>
      </p:sp>
    </p:spTree>
    <p:extLst>
      <p:ext uri="{BB962C8B-B14F-4D97-AF65-F5344CB8AC3E}">
        <p14:creationId xmlns:p14="http://schemas.microsoft.com/office/powerpoint/2010/main" val="3619288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381000" y="304800"/>
            <a:ext cx="8534400" cy="1143000"/>
          </a:xfrm>
        </p:spPr>
        <p:txBody>
          <a:bodyPr/>
          <a:lstStyle/>
          <a:p>
            <a:pPr eaLnBrk="1" hangingPunct="1">
              <a:defRPr/>
            </a:pPr>
            <a:r>
              <a:rPr lang="en-US" dirty="0">
                <a:solidFill>
                  <a:schemeClr val="accent6">
                    <a:lumMod val="50000"/>
                  </a:schemeClr>
                </a:solidFill>
              </a:rPr>
              <a:t>The speaker maintains a uniform pace throughout the talk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00200"/>
            <a:ext cx="5943600" cy="3962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2002" y="5729245"/>
            <a:ext cx="6934199" cy="954107"/>
          </a:xfrm>
          <a:prstGeom prst="rect">
            <a:avLst/>
          </a:prstGeom>
          <a:noFill/>
        </p:spPr>
        <p:txBody>
          <a:bodyPr wrap="square" rtlCol="0">
            <a:spAutoFit/>
          </a:bodyPr>
          <a:lstStyle/>
          <a:p>
            <a:pPr eaLnBrk="0" fontAlgn="base" hangingPunct="0">
              <a:spcBef>
                <a:spcPct val="0"/>
              </a:spcBef>
              <a:spcAft>
                <a:spcPct val="0"/>
              </a:spcAft>
            </a:pPr>
            <a:r>
              <a:rPr lang="en-US" sz="2800" b="1" dirty="0">
                <a:solidFill>
                  <a:srgbClr val="3333CC">
                    <a:lumMod val="50000"/>
                  </a:srgbClr>
                </a:solidFill>
                <a:latin typeface="Calibri" panose="020F0502020204030204" pitchFamily="34" charset="0"/>
              </a:rPr>
              <a:t>No skipping slides or rushing to cover half the talk in the last 5 min</a:t>
            </a:r>
          </a:p>
        </p:txBody>
      </p:sp>
    </p:spTree>
    <p:extLst>
      <p:ext uri="{BB962C8B-B14F-4D97-AF65-F5344CB8AC3E}">
        <p14:creationId xmlns:p14="http://schemas.microsoft.com/office/powerpoint/2010/main" val="107833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a:xfrm>
            <a:off x="457200" y="381000"/>
            <a:ext cx="8458200" cy="1143000"/>
          </a:xfrm>
        </p:spPr>
        <p:txBody>
          <a:bodyPr/>
          <a:lstStyle/>
          <a:p>
            <a:pPr eaLnBrk="1" hangingPunct="1">
              <a:lnSpc>
                <a:spcPct val="90000"/>
              </a:lnSpc>
              <a:defRPr/>
            </a:pPr>
            <a:r>
              <a:rPr lang="en-US" dirty="0">
                <a:solidFill>
                  <a:schemeClr val="accent6">
                    <a:lumMod val="50000"/>
                  </a:schemeClr>
                </a:solidFill>
              </a:rPr>
              <a:t>The speaker enunciates words clearly </a:t>
            </a:r>
            <a:br>
              <a:rPr lang="en-US" dirty="0">
                <a:solidFill>
                  <a:schemeClr val="accent6">
                    <a:lumMod val="50000"/>
                  </a:schemeClr>
                </a:solidFill>
              </a:rPr>
            </a:br>
            <a:r>
              <a:rPr lang="en-US" dirty="0">
                <a:solidFill>
                  <a:schemeClr val="accent6">
                    <a:lumMod val="50000"/>
                  </a:schemeClr>
                </a:solidFill>
              </a:rPr>
              <a:t>and distinctly and speaks in a conversational tone of voice </a:t>
            </a:r>
          </a:p>
        </p:txBody>
      </p:sp>
      <p:sp>
        <p:nvSpPr>
          <p:cNvPr id="3" name="TextBox 2"/>
          <p:cNvSpPr txBox="1"/>
          <p:nvPr/>
        </p:nvSpPr>
        <p:spPr>
          <a:xfrm>
            <a:off x="1295402" y="5244983"/>
            <a:ext cx="6934199" cy="1384995"/>
          </a:xfrm>
          <a:prstGeom prst="rect">
            <a:avLst/>
          </a:prstGeom>
          <a:noFill/>
        </p:spPr>
        <p:txBody>
          <a:bodyPr wrap="square" rtlCol="0">
            <a:spAutoFit/>
          </a:bodyPr>
          <a:lstStyle/>
          <a:p>
            <a:pPr eaLnBrk="0" fontAlgn="base" hangingPunct="0">
              <a:spcBef>
                <a:spcPct val="0"/>
              </a:spcBef>
              <a:spcAft>
                <a:spcPct val="0"/>
              </a:spcAft>
            </a:pPr>
            <a:r>
              <a:rPr lang="en-US" sz="2800" b="1" dirty="0">
                <a:solidFill>
                  <a:srgbClr val="3333CC">
                    <a:lumMod val="50000"/>
                  </a:srgbClr>
                </a:solidFill>
                <a:latin typeface="Calibri" panose="020F0502020204030204" pitchFamily="34" charset="0"/>
              </a:rPr>
              <a:t>No mumbling</a:t>
            </a:r>
          </a:p>
          <a:p>
            <a:pPr eaLnBrk="0" fontAlgn="base" hangingPunct="0">
              <a:spcBef>
                <a:spcPct val="0"/>
              </a:spcBef>
              <a:spcAft>
                <a:spcPct val="0"/>
              </a:spcAft>
            </a:pPr>
            <a:r>
              <a:rPr lang="en-US" sz="2800" b="1" dirty="0">
                <a:solidFill>
                  <a:srgbClr val="3333CC">
                    <a:lumMod val="50000"/>
                  </a:srgbClr>
                </a:solidFill>
                <a:latin typeface="Calibri" panose="020F0502020204030204" pitchFamily="34" charset="0"/>
              </a:rPr>
              <a:t>No monotone</a:t>
            </a:r>
          </a:p>
          <a:p>
            <a:pPr eaLnBrk="0" fontAlgn="base" hangingPunct="0">
              <a:spcBef>
                <a:spcPct val="0"/>
              </a:spcBef>
              <a:spcAft>
                <a:spcPct val="0"/>
              </a:spcAft>
            </a:pPr>
            <a:r>
              <a:rPr lang="en-US" sz="2800" b="1" dirty="0">
                <a:solidFill>
                  <a:srgbClr val="3333CC">
                    <a:lumMod val="50000"/>
                  </a:srgbClr>
                </a:solidFill>
                <a:latin typeface="Calibri" panose="020F0502020204030204" pitchFamily="34" charset="0"/>
              </a:rPr>
              <a:t>No sing-song intonation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62271"/>
            <a:ext cx="3339982" cy="333998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16200000">
            <a:off x="4462815" y="3585192"/>
            <a:ext cx="3016665" cy="261610"/>
          </a:xfrm>
          <a:prstGeom prst="rect">
            <a:avLst/>
          </a:prstGeom>
          <a:noFill/>
        </p:spPr>
        <p:txBody>
          <a:bodyPr wrap="square" rtlCol="0">
            <a:spAutoFit/>
          </a:bodyPr>
          <a:lstStyle/>
          <a:p>
            <a:pPr eaLnBrk="0" fontAlgn="base" hangingPunct="0">
              <a:spcBef>
                <a:spcPct val="0"/>
              </a:spcBef>
              <a:spcAft>
                <a:spcPct val="0"/>
              </a:spcAft>
            </a:pPr>
            <a:r>
              <a:rPr lang="en-US" sz="1100" dirty="0">
                <a:solidFill>
                  <a:srgbClr val="000000"/>
                </a:solidFill>
                <a:latin typeface="Calibri" panose="020F0502020204030204" pitchFamily="34" charset="0"/>
              </a:rPr>
              <a:t>http://memegenerator.net/instance/60578054</a:t>
            </a:r>
          </a:p>
        </p:txBody>
      </p:sp>
    </p:spTree>
    <p:extLst>
      <p:ext uri="{BB962C8B-B14F-4D97-AF65-F5344CB8AC3E}">
        <p14:creationId xmlns:p14="http://schemas.microsoft.com/office/powerpoint/2010/main" val="298293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pe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836" y="3657600"/>
            <a:ext cx="3429000" cy="227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5778" name="Rectangle 2"/>
          <p:cNvSpPr>
            <a:spLocks noGrp="1" noChangeArrowheads="1"/>
          </p:cNvSpPr>
          <p:nvPr>
            <p:ph type="title"/>
          </p:nvPr>
        </p:nvSpPr>
        <p:spPr>
          <a:xfrm>
            <a:off x="533400" y="381000"/>
            <a:ext cx="8229600" cy="762000"/>
          </a:xfrm>
        </p:spPr>
        <p:txBody>
          <a:bodyPr vert="horz" wrap="square" lIns="92075" tIns="46038" rIns="92075" bIns="46038" numCol="1" anchor="b" anchorCtr="0" compatLnSpc="1">
            <a:prstTxWarp prst="textNoShape">
              <a:avLst/>
            </a:prstTxWarp>
          </a:bodyPr>
          <a:lstStyle/>
          <a:p>
            <a:pPr eaLnBrk="1" hangingPunct="1">
              <a:lnSpc>
                <a:spcPct val="85000"/>
              </a:lnSpc>
              <a:defRPr/>
            </a:pPr>
            <a:r>
              <a:rPr lang="en-US" dirty="0">
                <a:solidFill>
                  <a:schemeClr val="accent6">
                    <a:lumMod val="50000"/>
                  </a:schemeClr>
                </a:solidFill>
              </a:rPr>
              <a:t>Questions are handled appropriately</a:t>
            </a:r>
          </a:p>
        </p:txBody>
      </p:sp>
      <p:sp>
        <p:nvSpPr>
          <p:cNvPr id="22532" name="Rectangle 3"/>
          <p:cNvSpPr>
            <a:spLocks noGrp="1" noChangeArrowheads="1"/>
          </p:cNvSpPr>
          <p:nvPr>
            <p:ph idx="1"/>
          </p:nvPr>
        </p:nvSpPr>
        <p:spPr>
          <a:xfrm>
            <a:off x="609600" y="1371600"/>
            <a:ext cx="8305800" cy="3962400"/>
          </a:xfrm>
          <a:noFill/>
        </p:spPr>
        <p:txBody>
          <a:bodyPr vert="horz" wrap="square" lIns="92075" tIns="46038" rIns="92075" bIns="46038" numCol="1" anchor="t" anchorCtr="0" compatLnSpc="1">
            <a:prstTxWarp prst="textNoShape">
              <a:avLst/>
            </a:prstTxWarp>
          </a:bodyPr>
          <a:lstStyle/>
          <a:p>
            <a:pPr eaLnBrk="1" hangingPunct="1">
              <a:spcBef>
                <a:spcPts val="0"/>
              </a:spcBef>
              <a:spcAft>
                <a:spcPts val="1800"/>
              </a:spcAft>
            </a:pPr>
            <a:r>
              <a:rPr lang="en-US" sz="3600" dirty="0"/>
              <a:t>Did the speaker: </a:t>
            </a:r>
          </a:p>
          <a:p>
            <a:pPr lvl="1" eaLnBrk="1" hangingPunct="1">
              <a:spcAft>
                <a:spcPts val="1800"/>
              </a:spcAft>
            </a:pPr>
            <a:r>
              <a:rPr lang="en-US" sz="3200" dirty="0"/>
              <a:t>Ask for questions at the end of the talk?</a:t>
            </a:r>
          </a:p>
          <a:p>
            <a:pPr lvl="1" eaLnBrk="1" hangingPunct="1">
              <a:spcAft>
                <a:spcPts val="1800"/>
              </a:spcAft>
            </a:pPr>
            <a:r>
              <a:rPr lang="en-US" sz="3200" dirty="0"/>
              <a:t>Repeat a question so everyone in the room heard it?</a:t>
            </a:r>
          </a:p>
          <a:p>
            <a:pPr lvl="1" eaLnBrk="1" hangingPunct="1">
              <a:spcAft>
                <a:spcPts val="1800"/>
              </a:spcAft>
            </a:pPr>
            <a:r>
              <a:rPr lang="en-US" sz="3200" dirty="0"/>
              <a:t>Treat questioners with </a:t>
            </a:r>
            <a:br>
              <a:rPr lang="en-US" sz="3200" dirty="0"/>
            </a:br>
            <a:r>
              <a:rPr lang="en-US" sz="3200" dirty="0"/>
              <a:t>respect?</a:t>
            </a:r>
          </a:p>
          <a:p>
            <a:pPr lvl="1" eaLnBrk="1" hangingPunct="1">
              <a:spcAft>
                <a:spcPts val="1800"/>
              </a:spcAft>
            </a:pPr>
            <a:r>
              <a:rPr lang="en-US" sz="3200" dirty="0"/>
              <a:t>Respond appropriately</a:t>
            </a:r>
            <a:br>
              <a:rPr lang="en-US" sz="3200" dirty="0"/>
            </a:br>
            <a:r>
              <a:rPr lang="en-US" sz="3200" dirty="0"/>
              <a:t>if he didn’t know the </a:t>
            </a:r>
            <a:br>
              <a:rPr lang="en-US" sz="3200" dirty="0"/>
            </a:br>
            <a:r>
              <a:rPr lang="en-US" sz="3200" dirty="0"/>
              <a:t>answer?</a:t>
            </a:r>
          </a:p>
        </p:txBody>
      </p:sp>
    </p:spTree>
    <p:extLst>
      <p:ext uri="{BB962C8B-B14F-4D97-AF65-F5344CB8AC3E}">
        <p14:creationId xmlns:p14="http://schemas.microsoft.com/office/powerpoint/2010/main" val="5883484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533400" y="228600"/>
            <a:ext cx="8305800" cy="762000"/>
          </a:xfrm>
        </p:spPr>
        <p:txBody>
          <a:bodyPr vert="horz" wrap="square" lIns="92075" tIns="46038" rIns="92075" bIns="46038" numCol="1" anchor="b" anchorCtr="0" compatLnSpc="1">
            <a:prstTxWarp prst="textNoShape">
              <a:avLst/>
            </a:prstTxWarp>
          </a:bodyPr>
          <a:lstStyle/>
          <a:p>
            <a:pPr eaLnBrk="1" hangingPunct="1">
              <a:lnSpc>
                <a:spcPct val="85000"/>
              </a:lnSpc>
              <a:defRPr/>
            </a:pPr>
            <a:r>
              <a:rPr lang="en-US" dirty="0">
                <a:solidFill>
                  <a:schemeClr val="accent6">
                    <a:lumMod val="50000"/>
                  </a:schemeClr>
                </a:solidFill>
              </a:rPr>
              <a:t>No annoying mannerisms </a:t>
            </a:r>
          </a:p>
        </p:txBody>
      </p:sp>
      <p:sp>
        <p:nvSpPr>
          <p:cNvPr id="22532" name="Rectangle 3"/>
          <p:cNvSpPr>
            <a:spLocks noGrp="1" noChangeArrowheads="1"/>
          </p:cNvSpPr>
          <p:nvPr>
            <p:ph idx="1"/>
          </p:nvPr>
        </p:nvSpPr>
        <p:spPr>
          <a:xfrm>
            <a:off x="609600" y="1066800"/>
            <a:ext cx="8305800" cy="4419600"/>
          </a:xfrm>
          <a:noFill/>
        </p:spPr>
        <p:txBody>
          <a:bodyPr vert="horz" wrap="square" lIns="92075" tIns="46038" rIns="92075" bIns="46038" numCol="1" anchor="t" anchorCtr="0" compatLnSpc="1">
            <a:prstTxWarp prst="textNoShape">
              <a:avLst/>
            </a:prstTxWarp>
          </a:bodyPr>
          <a:lstStyle/>
          <a:p>
            <a:pPr eaLnBrk="1" hangingPunct="1"/>
            <a:r>
              <a:rPr lang="en-US" sz="3600" dirty="0"/>
              <a:t>Pacing, arm-waving, distracting gestures</a:t>
            </a:r>
          </a:p>
          <a:p>
            <a:pPr eaLnBrk="1" hangingPunct="1"/>
            <a:r>
              <a:rPr lang="en-US" sz="3600" dirty="0"/>
              <a:t>Verbal fillers, “and, um, like…you know”</a:t>
            </a:r>
          </a:p>
          <a:p>
            <a:pPr eaLnBrk="1" hangingPunct="1"/>
            <a:r>
              <a:rPr lang="en-US" sz="3600" dirty="0"/>
              <a:t>Jingling keys or coins </a:t>
            </a:r>
          </a:p>
          <a:p>
            <a:pPr eaLnBrk="1" hangingPunct="1"/>
            <a:r>
              <a:rPr lang="en-US" sz="3600" dirty="0"/>
              <a:t>Fiddling with the microphone</a:t>
            </a:r>
          </a:p>
          <a:p>
            <a:pPr eaLnBrk="1" hangingPunct="1"/>
            <a:r>
              <a:rPr lang="en-US" sz="3600" dirty="0"/>
              <a:t>Forgetting to TURN OFF the damned cell phone or other electronica</a:t>
            </a:r>
          </a:p>
          <a:p>
            <a:pPr eaLnBrk="1" hangingPunct="1"/>
            <a:r>
              <a:rPr lang="en-US" sz="3600" dirty="0"/>
              <a:t>Turning away from the audience and reading off the screen</a:t>
            </a:r>
          </a:p>
          <a:p>
            <a:pPr eaLnBrk="1" hangingPunct="1"/>
            <a:r>
              <a:rPr lang="en-US" sz="3600" dirty="0"/>
              <a:t>Laser-pointer acrobatics </a:t>
            </a:r>
          </a:p>
          <a:p>
            <a:pPr eaLnBrk="1" hangingPunct="1"/>
            <a:endParaRPr lang="en-US" sz="3600" dirty="0"/>
          </a:p>
        </p:txBody>
      </p:sp>
      <p:sp>
        <p:nvSpPr>
          <p:cNvPr id="3" name="Freeform 2"/>
          <p:cNvSpPr/>
          <p:nvPr/>
        </p:nvSpPr>
        <p:spPr bwMode="auto">
          <a:xfrm>
            <a:off x="5401733" y="5562600"/>
            <a:ext cx="3401846" cy="804334"/>
          </a:xfrm>
          <a:custGeom>
            <a:avLst/>
            <a:gdLst>
              <a:gd name="connsiteX0" fmla="*/ 0 w 3401846"/>
              <a:gd name="connsiteY0" fmla="*/ 719667 h 804334"/>
              <a:gd name="connsiteX1" fmla="*/ 397934 w 3401846"/>
              <a:gd name="connsiteY1" fmla="*/ 694267 h 804334"/>
              <a:gd name="connsiteX2" fmla="*/ 448734 w 3401846"/>
              <a:gd name="connsiteY2" fmla="*/ 677334 h 804334"/>
              <a:gd name="connsiteX3" fmla="*/ 550334 w 3401846"/>
              <a:gd name="connsiteY3" fmla="*/ 626534 h 804334"/>
              <a:gd name="connsiteX4" fmla="*/ 601134 w 3401846"/>
              <a:gd name="connsiteY4" fmla="*/ 601134 h 804334"/>
              <a:gd name="connsiteX5" fmla="*/ 626534 w 3401846"/>
              <a:gd name="connsiteY5" fmla="*/ 575734 h 804334"/>
              <a:gd name="connsiteX6" fmla="*/ 651934 w 3401846"/>
              <a:gd name="connsiteY6" fmla="*/ 558800 h 804334"/>
              <a:gd name="connsiteX7" fmla="*/ 685800 w 3401846"/>
              <a:gd name="connsiteY7" fmla="*/ 516467 h 804334"/>
              <a:gd name="connsiteX8" fmla="*/ 719667 w 3401846"/>
              <a:gd name="connsiteY8" fmla="*/ 465667 h 804334"/>
              <a:gd name="connsiteX9" fmla="*/ 694267 w 3401846"/>
              <a:gd name="connsiteY9" fmla="*/ 279400 h 804334"/>
              <a:gd name="connsiteX10" fmla="*/ 635000 w 3401846"/>
              <a:gd name="connsiteY10" fmla="*/ 211667 h 804334"/>
              <a:gd name="connsiteX11" fmla="*/ 601134 w 3401846"/>
              <a:gd name="connsiteY11" fmla="*/ 186267 h 804334"/>
              <a:gd name="connsiteX12" fmla="*/ 558800 w 3401846"/>
              <a:gd name="connsiteY12" fmla="*/ 177800 h 804334"/>
              <a:gd name="connsiteX13" fmla="*/ 465667 w 3401846"/>
              <a:gd name="connsiteY13" fmla="*/ 186267 h 804334"/>
              <a:gd name="connsiteX14" fmla="*/ 414867 w 3401846"/>
              <a:gd name="connsiteY14" fmla="*/ 220134 h 804334"/>
              <a:gd name="connsiteX15" fmla="*/ 381000 w 3401846"/>
              <a:gd name="connsiteY15" fmla="*/ 245534 h 804334"/>
              <a:gd name="connsiteX16" fmla="*/ 355600 w 3401846"/>
              <a:gd name="connsiteY16" fmla="*/ 262467 h 804334"/>
              <a:gd name="connsiteX17" fmla="*/ 296334 w 3401846"/>
              <a:gd name="connsiteY17" fmla="*/ 304800 h 804334"/>
              <a:gd name="connsiteX18" fmla="*/ 287867 w 3401846"/>
              <a:gd name="connsiteY18" fmla="*/ 330200 h 804334"/>
              <a:gd name="connsiteX19" fmla="*/ 389467 w 3401846"/>
              <a:gd name="connsiteY19" fmla="*/ 304800 h 804334"/>
              <a:gd name="connsiteX20" fmla="*/ 414867 w 3401846"/>
              <a:gd name="connsiteY20" fmla="*/ 279400 h 804334"/>
              <a:gd name="connsiteX21" fmla="*/ 440267 w 3401846"/>
              <a:gd name="connsiteY21" fmla="*/ 270934 h 804334"/>
              <a:gd name="connsiteX22" fmla="*/ 457200 w 3401846"/>
              <a:gd name="connsiteY22" fmla="*/ 245534 h 804334"/>
              <a:gd name="connsiteX23" fmla="*/ 499534 w 3401846"/>
              <a:gd name="connsiteY23" fmla="*/ 220134 h 804334"/>
              <a:gd name="connsiteX24" fmla="*/ 516467 w 3401846"/>
              <a:gd name="connsiteY24" fmla="*/ 203200 h 804334"/>
              <a:gd name="connsiteX25" fmla="*/ 575734 w 3401846"/>
              <a:gd name="connsiteY25" fmla="*/ 169334 h 804334"/>
              <a:gd name="connsiteX26" fmla="*/ 601134 w 3401846"/>
              <a:gd name="connsiteY26" fmla="*/ 160867 h 804334"/>
              <a:gd name="connsiteX27" fmla="*/ 668867 w 3401846"/>
              <a:gd name="connsiteY27" fmla="*/ 177800 h 804334"/>
              <a:gd name="connsiteX28" fmla="*/ 719667 w 3401846"/>
              <a:gd name="connsiteY28" fmla="*/ 220134 h 804334"/>
              <a:gd name="connsiteX29" fmla="*/ 762000 w 3401846"/>
              <a:gd name="connsiteY29" fmla="*/ 237067 h 804334"/>
              <a:gd name="connsiteX30" fmla="*/ 812800 w 3401846"/>
              <a:gd name="connsiteY30" fmla="*/ 321734 h 804334"/>
              <a:gd name="connsiteX31" fmla="*/ 872067 w 3401846"/>
              <a:gd name="connsiteY31" fmla="*/ 397934 h 804334"/>
              <a:gd name="connsiteX32" fmla="*/ 922867 w 3401846"/>
              <a:gd name="connsiteY32" fmla="*/ 465667 h 804334"/>
              <a:gd name="connsiteX33" fmla="*/ 931334 w 3401846"/>
              <a:gd name="connsiteY33" fmla="*/ 516467 h 804334"/>
              <a:gd name="connsiteX34" fmla="*/ 922867 w 3401846"/>
              <a:gd name="connsiteY34" fmla="*/ 575734 h 804334"/>
              <a:gd name="connsiteX35" fmla="*/ 855134 w 3401846"/>
              <a:gd name="connsiteY35" fmla="*/ 592667 h 804334"/>
              <a:gd name="connsiteX36" fmla="*/ 905934 w 3401846"/>
              <a:gd name="connsiteY36" fmla="*/ 575734 h 804334"/>
              <a:gd name="connsiteX37" fmla="*/ 999067 w 3401846"/>
              <a:gd name="connsiteY37" fmla="*/ 558800 h 804334"/>
              <a:gd name="connsiteX38" fmla="*/ 1058334 w 3401846"/>
              <a:gd name="connsiteY38" fmla="*/ 541867 h 804334"/>
              <a:gd name="connsiteX39" fmla="*/ 1126067 w 3401846"/>
              <a:gd name="connsiteY39" fmla="*/ 524934 h 804334"/>
              <a:gd name="connsiteX40" fmla="*/ 1337734 w 3401846"/>
              <a:gd name="connsiteY40" fmla="*/ 465667 h 804334"/>
              <a:gd name="connsiteX41" fmla="*/ 1363134 w 3401846"/>
              <a:gd name="connsiteY41" fmla="*/ 448734 h 804334"/>
              <a:gd name="connsiteX42" fmla="*/ 1405467 w 3401846"/>
              <a:gd name="connsiteY42" fmla="*/ 431800 h 804334"/>
              <a:gd name="connsiteX43" fmla="*/ 1430867 w 3401846"/>
              <a:gd name="connsiteY43" fmla="*/ 406400 h 804334"/>
              <a:gd name="connsiteX44" fmla="*/ 1447800 w 3401846"/>
              <a:gd name="connsiteY44" fmla="*/ 381000 h 804334"/>
              <a:gd name="connsiteX45" fmla="*/ 1464734 w 3401846"/>
              <a:gd name="connsiteY45" fmla="*/ 321734 h 804334"/>
              <a:gd name="connsiteX46" fmla="*/ 1422400 w 3401846"/>
              <a:gd name="connsiteY46" fmla="*/ 160867 h 804334"/>
              <a:gd name="connsiteX47" fmla="*/ 1397000 w 3401846"/>
              <a:gd name="connsiteY47" fmla="*/ 127000 h 804334"/>
              <a:gd name="connsiteX48" fmla="*/ 1371600 w 3401846"/>
              <a:gd name="connsiteY48" fmla="*/ 84667 h 804334"/>
              <a:gd name="connsiteX49" fmla="*/ 1270000 w 3401846"/>
              <a:gd name="connsiteY49" fmla="*/ 33867 h 804334"/>
              <a:gd name="connsiteX50" fmla="*/ 1151467 w 3401846"/>
              <a:gd name="connsiteY50" fmla="*/ 50800 h 804334"/>
              <a:gd name="connsiteX51" fmla="*/ 1134534 w 3401846"/>
              <a:gd name="connsiteY51" fmla="*/ 67734 h 804334"/>
              <a:gd name="connsiteX52" fmla="*/ 1109134 w 3401846"/>
              <a:gd name="connsiteY52" fmla="*/ 76200 h 804334"/>
              <a:gd name="connsiteX53" fmla="*/ 1092200 w 3401846"/>
              <a:gd name="connsiteY53" fmla="*/ 93134 h 804334"/>
              <a:gd name="connsiteX54" fmla="*/ 1168400 w 3401846"/>
              <a:gd name="connsiteY54" fmla="*/ 59267 h 804334"/>
              <a:gd name="connsiteX55" fmla="*/ 1185334 w 3401846"/>
              <a:gd name="connsiteY55" fmla="*/ 42334 h 804334"/>
              <a:gd name="connsiteX56" fmla="*/ 1397000 w 3401846"/>
              <a:gd name="connsiteY56" fmla="*/ 50800 h 804334"/>
              <a:gd name="connsiteX57" fmla="*/ 1549400 w 3401846"/>
              <a:gd name="connsiteY57" fmla="*/ 110067 h 804334"/>
              <a:gd name="connsiteX58" fmla="*/ 1651000 w 3401846"/>
              <a:gd name="connsiteY58" fmla="*/ 152400 h 804334"/>
              <a:gd name="connsiteX59" fmla="*/ 1701800 w 3401846"/>
              <a:gd name="connsiteY59" fmla="*/ 194734 h 804334"/>
              <a:gd name="connsiteX60" fmla="*/ 1735667 w 3401846"/>
              <a:gd name="connsiteY60" fmla="*/ 245534 h 804334"/>
              <a:gd name="connsiteX61" fmla="*/ 1761067 w 3401846"/>
              <a:gd name="connsiteY61" fmla="*/ 338667 h 804334"/>
              <a:gd name="connsiteX62" fmla="*/ 1752600 w 3401846"/>
              <a:gd name="connsiteY62" fmla="*/ 440267 h 804334"/>
              <a:gd name="connsiteX63" fmla="*/ 1735667 w 3401846"/>
              <a:gd name="connsiteY63" fmla="*/ 465667 h 804334"/>
              <a:gd name="connsiteX64" fmla="*/ 1710267 w 3401846"/>
              <a:gd name="connsiteY64" fmla="*/ 499534 h 804334"/>
              <a:gd name="connsiteX65" fmla="*/ 1676400 w 3401846"/>
              <a:gd name="connsiteY65" fmla="*/ 516467 h 804334"/>
              <a:gd name="connsiteX66" fmla="*/ 1583267 w 3401846"/>
              <a:gd name="connsiteY66" fmla="*/ 550334 h 804334"/>
              <a:gd name="connsiteX67" fmla="*/ 1524000 w 3401846"/>
              <a:gd name="connsiteY67" fmla="*/ 558800 h 804334"/>
              <a:gd name="connsiteX68" fmla="*/ 1151467 w 3401846"/>
              <a:gd name="connsiteY68" fmla="*/ 541867 h 804334"/>
              <a:gd name="connsiteX69" fmla="*/ 1083734 w 3401846"/>
              <a:gd name="connsiteY69" fmla="*/ 516467 h 804334"/>
              <a:gd name="connsiteX70" fmla="*/ 914400 w 3401846"/>
              <a:gd name="connsiteY70" fmla="*/ 448734 h 804334"/>
              <a:gd name="connsiteX71" fmla="*/ 838200 w 3401846"/>
              <a:gd name="connsiteY71" fmla="*/ 414867 h 804334"/>
              <a:gd name="connsiteX72" fmla="*/ 685800 w 3401846"/>
              <a:gd name="connsiteY72" fmla="*/ 304800 h 804334"/>
              <a:gd name="connsiteX73" fmla="*/ 660400 w 3401846"/>
              <a:gd name="connsiteY73" fmla="*/ 287867 h 804334"/>
              <a:gd name="connsiteX74" fmla="*/ 643467 w 3401846"/>
              <a:gd name="connsiteY74" fmla="*/ 262467 h 804334"/>
              <a:gd name="connsiteX75" fmla="*/ 711200 w 3401846"/>
              <a:gd name="connsiteY75" fmla="*/ 245534 h 804334"/>
              <a:gd name="connsiteX76" fmla="*/ 931334 w 3401846"/>
              <a:gd name="connsiteY76" fmla="*/ 254000 h 804334"/>
              <a:gd name="connsiteX77" fmla="*/ 990600 w 3401846"/>
              <a:gd name="connsiteY77" fmla="*/ 270934 h 804334"/>
              <a:gd name="connsiteX78" fmla="*/ 1117600 w 3401846"/>
              <a:gd name="connsiteY78" fmla="*/ 330200 h 804334"/>
              <a:gd name="connsiteX79" fmla="*/ 1193800 w 3401846"/>
              <a:gd name="connsiteY79" fmla="*/ 397934 h 804334"/>
              <a:gd name="connsiteX80" fmla="*/ 1253067 w 3401846"/>
              <a:gd name="connsiteY80" fmla="*/ 457200 h 804334"/>
              <a:gd name="connsiteX81" fmla="*/ 1261534 w 3401846"/>
              <a:gd name="connsiteY81" fmla="*/ 508000 h 804334"/>
              <a:gd name="connsiteX82" fmla="*/ 1227667 w 3401846"/>
              <a:gd name="connsiteY82" fmla="*/ 609600 h 804334"/>
              <a:gd name="connsiteX83" fmla="*/ 1202267 w 3401846"/>
              <a:gd name="connsiteY83" fmla="*/ 635000 h 804334"/>
              <a:gd name="connsiteX84" fmla="*/ 1151467 w 3401846"/>
              <a:gd name="connsiteY84" fmla="*/ 651934 h 804334"/>
              <a:gd name="connsiteX85" fmla="*/ 1083734 w 3401846"/>
              <a:gd name="connsiteY85" fmla="*/ 643467 h 804334"/>
              <a:gd name="connsiteX86" fmla="*/ 939800 w 3401846"/>
              <a:gd name="connsiteY86" fmla="*/ 558800 h 804334"/>
              <a:gd name="connsiteX87" fmla="*/ 905934 w 3401846"/>
              <a:gd name="connsiteY87" fmla="*/ 524934 h 804334"/>
              <a:gd name="connsiteX88" fmla="*/ 880534 w 3401846"/>
              <a:gd name="connsiteY88" fmla="*/ 491067 h 804334"/>
              <a:gd name="connsiteX89" fmla="*/ 863600 w 3401846"/>
              <a:gd name="connsiteY89" fmla="*/ 440267 h 804334"/>
              <a:gd name="connsiteX90" fmla="*/ 872067 w 3401846"/>
              <a:gd name="connsiteY90" fmla="*/ 296334 h 804334"/>
              <a:gd name="connsiteX91" fmla="*/ 897467 w 3401846"/>
              <a:gd name="connsiteY91" fmla="*/ 254000 h 804334"/>
              <a:gd name="connsiteX92" fmla="*/ 990600 w 3401846"/>
              <a:gd name="connsiteY92" fmla="*/ 152400 h 804334"/>
              <a:gd name="connsiteX93" fmla="*/ 1202267 w 3401846"/>
              <a:gd name="connsiteY93" fmla="*/ 42334 h 804334"/>
              <a:gd name="connsiteX94" fmla="*/ 1286934 w 3401846"/>
              <a:gd name="connsiteY94" fmla="*/ 16934 h 804334"/>
              <a:gd name="connsiteX95" fmla="*/ 1430867 w 3401846"/>
              <a:gd name="connsiteY95" fmla="*/ 0 h 804334"/>
              <a:gd name="connsiteX96" fmla="*/ 1667934 w 3401846"/>
              <a:gd name="connsiteY96" fmla="*/ 42334 h 804334"/>
              <a:gd name="connsiteX97" fmla="*/ 1735667 w 3401846"/>
              <a:gd name="connsiteY97" fmla="*/ 76200 h 804334"/>
              <a:gd name="connsiteX98" fmla="*/ 1854200 w 3401846"/>
              <a:gd name="connsiteY98" fmla="*/ 177800 h 804334"/>
              <a:gd name="connsiteX99" fmla="*/ 1896534 w 3401846"/>
              <a:gd name="connsiteY99" fmla="*/ 228600 h 804334"/>
              <a:gd name="connsiteX100" fmla="*/ 1913467 w 3401846"/>
              <a:gd name="connsiteY100" fmla="*/ 279400 h 804334"/>
              <a:gd name="connsiteX101" fmla="*/ 1930400 w 3401846"/>
              <a:gd name="connsiteY101" fmla="*/ 313267 h 804334"/>
              <a:gd name="connsiteX102" fmla="*/ 1913467 w 3401846"/>
              <a:gd name="connsiteY102" fmla="*/ 465667 h 804334"/>
              <a:gd name="connsiteX103" fmla="*/ 1879600 w 3401846"/>
              <a:gd name="connsiteY103" fmla="*/ 508000 h 804334"/>
              <a:gd name="connsiteX104" fmla="*/ 1854200 w 3401846"/>
              <a:gd name="connsiteY104" fmla="*/ 524934 h 804334"/>
              <a:gd name="connsiteX105" fmla="*/ 1761067 w 3401846"/>
              <a:gd name="connsiteY105" fmla="*/ 575734 h 804334"/>
              <a:gd name="connsiteX106" fmla="*/ 1727200 w 3401846"/>
              <a:gd name="connsiteY106" fmla="*/ 584200 h 804334"/>
              <a:gd name="connsiteX107" fmla="*/ 1608667 w 3401846"/>
              <a:gd name="connsiteY107" fmla="*/ 567267 h 804334"/>
              <a:gd name="connsiteX108" fmla="*/ 1583267 w 3401846"/>
              <a:gd name="connsiteY108" fmla="*/ 541867 h 804334"/>
              <a:gd name="connsiteX109" fmla="*/ 1557867 w 3401846"/>
              <a:gd name="connsiteY109" fmla="*/ 524934 h 804334"/>
              <a:gd name="connsiteX110" fmla="*/ 1540934 w 3401846"/>
              <a:gd name="connsiteY110" fmla="*/ 499534 h 804334"/>
              <a:gd name="connsiteX111" fmla="*/ 1532467 w 3401846"/>
              <a:gd name="connsiteY111" fmla="*/ 457200 h 804334"/>
              <a:gd name="connsiteX112" fmla="*/ 1524000 w 3401846"/>
              <a:gd name="connsiteY112" fmla="*/ 431800 h 804334"/>
              <a:gd name="connsiteX113" fmla="*/ 1532467 w 3401846"/>
              <a:gd name="connsiteY113" fmla="*/ 296334 h 804334"/>
              <a:gd name="connsiteX114" fmla="*/ 1549400 w 3401846"/>
              <a:gd name="connsiteY114" fmla="*/ 262467 h 804334"/>
              <a:gd name="connsiteX115" fmla="*/ 1600200 w 3401846"/>
              <a:gd name="connsiteY115" fmla="*/ 177800 h 804334"/>
              <a:gd name="connsiteX116" fmla="*/ 1625600 w 3401846"/>
              <a:gd name="connsiteY116" fmla="*/ 135467 h 804334"/>
              <a:gd name="connsiteX117" fmla="*/ 1693334 w 3401846"/>
              <a:gd name="connsiteY117" fmla="*/ 84667 h 804334"/>
              <a:gd name="connsiteX118" fmla="*/ 1718734 w 3401846"/>
              <a:gd name="connsiteY118" fmla="*/ 67734 h 804334"/>
              <a:gd name="connsiteX119" fmla="*/ 1761067 w 3401846"/>
              <a:gd name="connsiteY119" fmla="*/ 59267 h 804334"/>
              <a:gd name="connsiteX120" fmla="*/ 1820334 w 3401846"/>
              <a:gd name="connsiteY120" fmla="*/ 67734 h 804334"/>
              <a:gd name="connsiteX121" fmla="*/ 1981200 w 3401846"/>
              <a:gd name="connsiteY121" fmla="*/ 194734 h 804334"/>
              <a:gd name="connsiteX122" fmla="*/ 2023534 w 3401846"/>
              <a:gd name="connsiteY122" fmla="*/ 245534 h 804334"/>
              <a:gd name="connsiteX123" fmla="*/ 2099734 w 3401846"/>
              <a:gd name="connsiteY123" fmla="*/ 347134 h 804334"/>
              <a:gd name="connsiteX124" fmla="*/ 2108200 w 3401846"/>
              <a:gd name="connsiteY124" fmla="*/ 397934 h 804334"/>
              <a:gd name="connsiteX125" fmla="*/ 2125134 w 3401846"/>
              <a:gd name="connsiteY125" fmla="*/ 448734 h 804334"/>
              <a:gd name="connsiteX126" fmla="*/ 2116667 w 3401846"/>
              <a:gd name="connsiteY126" fmla="*/ 567267 h 804334"/>
              <a:gd name="connsiteX127" fmla="*/ 2091267 w 3401846"/>
              <a:gd name="connsiteY127" fmla="*/ 601134 h 804334"/>
              <a:gd name="connsiteX128" fmla="*/ 1972734 w 3401846"/>
              <a:gd name="connsiteY128" fmla="*/ 635000 h 804334"/>
              <a:gd name="connsiteX129" fmla="*/ 1905000 w 3401846"/>
              <a:gd name="connsiteY129" fmla="*/ 643467 h 804334"/>
              <a:gd name="connsiteX130" fmla="*/ 1667934 w 3401846"/>
              <a:gd name="connsiteY130" fmla="*/ 626534 h 804334"/>
              <a:gd name="connsiteX131" fmla="*/ 1413934 w 3401846"/>
              <a:gd name="connsiteY131" fmla="*/ 491067 h 804334"/>
              <a:gd name="connsiteX132" fmla="*/ 1346200 w 3401846"/>
              <a:gd name="connsiteY132" fmla="*/ 457200 h 804334"/>
              <a:gd name="connsiteX133" fmla="*/ 1270000 w 3401846"/>
              <a:gd name="connsiteY133" fmla="*/ 389467 h 804334"/>
              <a:gd name="connsiteX134" fmla="*/ 1253067 w 3401846"/>
              <a:gd name="connsiteY134" fmla="*/ 355600 h 804334"/>
              <a:gd name="connsiteX135" fmla="*/ 1295400 w 3401846"/>
              <a:gd name="connsiteY135" fmla="*/ 228600 h 804334"/>
              <a:gd name="connsiteX136" fmla="*/ 1346200 w 3401846"/>
              <a:gd name="connsiteY136" fmla="*/ 169334 h 804334"/>
              <a:gd name="connsiteX137" fmla="*/ 1413934 w 3401846"/>
              <a:gd name="connsiteY137" fmla="*/ 127000 h 804334"/>
              <a:gd name="connsiteX138" fmla="*/ 1566334 w 3401846"/>
              <a:gd name="connsiteY138" fmla="*/ 67734 h 804334"/>
              <a:gd name="connsiteX139" fmla="*/ 1667934 w 3401846"/>
              <a:gd name="connsiteY139" fmla="*/ 50800 h 804334"/>
              <a:gd name="connsiteX140" fmla="*/ 1955800 w 3401846"/>
              <a:gd name="connsiteY140" fmla="*/ 59267 h 804334"/>
              <a:gd name="connsiteX141" fmla="*/ 2108200 w 3401846"/>
              <a:gd name="connsiteY141" fmla="*/ 118534 h 804334"/>
              <a:gd name="connsiteX142" fmla="*/ 2184400 w 3401846"/>
              <a:gd name="connsiteY142" fmla="*/ 160867 h 804334"/>
              <a:gd name="connsiteX143" fmla="*/ 2235200 w 3401846"/>
              <a:gd name="connsiteY143" fmla="*/ 211667 h 804334"/>
              <a:gd name="connsiteX144" fmla="*/ 2302934 w 3401846"/>
              <a:gd name="connsiteY144" fmla="*/ 262467 h 804334"/>
              <a:gd name="connsiteX145" fmla="*/ 2379134 w 3401846"/>
              <a:gd name="connsiteY145" fmla="*/ 389467 h 804334"/>
              <a:gd name="connsiteX146" fmla="*/ 2413000 w 3401846"/>
              <a:gd name="connsiteY146" fmla="*/ 448734 h 804334"/>
              <a:gd name="connsiteX147" fmla="*/ 2421467 w 3401846"/>
              <a:gd name="connsiteY147" fmla="*/ 719667 h 804334"/>
              <a:gd name="connsiteX148" fmla="*/ 2396067 w 3401846"/>
              <a:gd name="connsiteY148" fmla="*/ 745067 h 804334"/>
              <a:gd name="connsiteX149" fmla="*/ 2370667 w 3401846"/>
              <a:gd name="connsiteY149" fmla="*/ 778934 h 804334"/>
              <a:gd name="connsiteX150" fmla="*/ 2269067 w 3401846"/>
              <a:gd name="connsiteY150" fmla="*/ 804334 h 804334"/>
              <a:gd name="connsiteX151" fmla="*/ 2159000 w 3401846"/>
              <a:gd name="connsiteY151" fmla="*/ 795867 h 804334"/>
              <a:gd name="connsiteX152" fmla="*/ 2091267 w 3401846"/>
              <a:gd name="connsiteY152" fmla="*/ 762000 h 804334"/>
              <a:gd name="connsiteX153" fmla="*/ 1938867 w 3401846"/>
              <a:gd name="connsiteY153" fmla="*/ 685800 h 804334"/>
              <a:gd name="connsiteX154" fmla="*/ 1888067 w 3401846"/>
              <a:gd name="connsiteY154" fmla="*/ 635000 h 804334"/>
              <a:gd name="connsiteX155" fmla="*/ 1794934 w 3401846"/>
              <a:gd name="connsiteY155" fmla="*/ 550334 h 804334"/>
              <a:gd name="connsiteX156" fmla="*/ 1769534 w 3401846"/>
              <a:gd name="connsiteY156" fmla="*/ 516467 h 804334"/>
              <a:gd name="connsiteX157" fmla="*/ 1752600 w 3401846"/>
              <a:gd name="connsiteY157" fmla="*/ 474134 h 804334"/>
              <a:gd name="connsiteX158" fmla="*/ 1794934 w 3401846"/>
              <a:gd name="connsiteY158" fmla="*/ 313267 h 804334"/>
              <a:gd name="connsiteX159" fmla="*/ 1888067 w 3401846"/>
              <a:gd name="connsiteY159" fmla="*/ 220134 h 804334"/>
              <a:gd name="connsiteX160" fmla="*/ 1964267 w 3401846"/>
              <a:gd name="connsiteY160" fmla="*/ 177800 h 804334"/>
              <a:gd name="connsiteX161" fmla="*/ 2167467 w 3401846"/>
              <a:gd name="connsiteY161" fmla="*/ 118534 h 804334"/>
              <a:gd name="connsiteX162" fmla="*/ 2252134 w 3401846"/>
              <a:gd name="connsiteY162" fmla="*/ 110067 h 804334"/>
              <a:gd name="connsiteX163" fmla="*/ 2607734 w 3401846"/>
              <a:gd name="connsiteY163" fmla="*/ 127000 h 804334"/>
              <a:gd name="connsiteX164" fmla="*/ 2633134 w 3401846"/>
              <a:gd name="connsiteY164" fmla="*/ 135467 h 804334"/>
              <a:gd name="connsiteX165" fmla="*/ 2658534 w 3401846"/>
              <a:gd name="connsiteY165" fmla="*/ 160867 h 804334"/>
              <a:gd name="connsiteX166" fmla="*/ 2667000 w 3401846"/>
              <a:gd name="connsiteY166" fmla="*/ 186267 h 804334"/>
              <a:gd name="connsiteX167" fmla="*/ 2658534 w 3401846"/>
              <a:gd name="connsiteY167" fmla="*/ 228600 h 804334"/>
              <a:gd name="connsiteX168" fmla="*/ 2616200 w 3401846"/>
              <a:gd name="connsiteY168" fmla="*/ 287867 h 804334"/>
              <a:gd name="connsiteX169" fmla="*/ 2599267 w 3401846"/>
              <a:gd name="connsiteY169" fmla="*/ 321734 h 804334"/>
              <a:gd name="connsiteX170" fmla="*/ 2506134 w 3401846"/>
              <a:gd name="connsiteY170" fmla="*/ 381000 h 804334"/>
              <a:gd name="connsiteX171" fmla="*/ 2472267 w 3401846"/>
              <a:gd name="connsiteY171" fmla="*/ 372534 h 804334"/>
              <a:gd name="connsiteX172" fmla="*/ 2463800 w 3401846"/>
              <a:gd name="connsiteY172" fmla="*/ 321734 h 804334"/>
              <a:gd name="connsiteX173" fmla="*/ 2455334 w 3401846"/>
              <a:gd name="connsiteY173" fmla="*/ 296334 h 804334"/>
              <a:gd name="connsiteX174" fmla="*/ 2489200 w 3401846"/>
              <a:gd name="connsiteY174" fmla="*/ 194734 h 804334"/>
              <a:gd name="connsiteX175" fmla="*/ 2523067 w 3401846"/>
              <a:gd name="connsiteY175" fmla="*/ 160867 h 804334"/>
              <a:gd name="connsiteX176" fmla="*/ 2540000 w 3401846"/>
              <a:gd name="connsiteY176" fmla="*/ 127000 h 804334"/>
              <a:gd name="connsiteX177" fmla="*/ 2573867 w 3401846"/>
              <a:gd name="connsiteY177" fmla="*/ 118534 h 804334"/>
              <a:gd name="connsiteX178" fmla="*/ 2633134 w 3401846"/>
              <a:gd name="connsiteY178" fmla="*/ 93134 h 804334"/>
              <a:gd name="connsiteX179" fmla="*/ 2667000 w 3401846"/>
              <a:gd name="connsiteY179" fmla="*/ 101600 h 804334"/>
              <a:gd name="connsiteX180" fmla="*/ 2683934 w 3401846"/>
              <a:gd name="connsiteY180" fmla="*/ 127000 h 804334"/>
              <a:gd name="connsiteX181" fmla="*/ 2743200 w 3401846"/>
              <a:gd name="connsiteY181" fmla="*/ 211667 h 804334"/>
              <a:gd name="connsiteX182" fmla="*/ 2768600 w 3401846"/>
              <a:gd name="connsiteY182" fmla="*/ 287867 h 804334"/>
              <a:gd name="connsiteX183" fmla="*/ 2827867 w 3401846"/>
              <a:gd name="connsiteY183" fmla="*/ 406400 h 804334"/>
              <a:gd name="connsiteX184" fmla="*/ 2878667 w 3401846"/>
              <a:gd name="connsiteY184" fmla="*/ 533400 h 804334"/>
              <a:gd name="connsiteX185" fmla="*/ 2870200 w 3401846"/>
              <a:gd name="connsiteY185" fmla="*/ 668867 h 804334"/>
              <a:gd name="connsiteX186" fmla="*/ 2794000 w 3401846"/>
              <a:gd name="connsiteY186" fmla="*/ 702734 h 804334"/>
              <a:gd name="connsiteX187" fmla="*/ 2582334 w 3401846"/>
              <a:gd name="connsiteY187" fmla="*/ 677334 h 804334"/>
              <a:gd name="connsiteX188" fmla="*/ 2506134 w 3401846"/>
              <a:gd name="connsiteY188" fmla="*/ 643467 h 804334"/>
              <a:gd name="connsiteX189" fmla="*/ 2336800 w 3401846"/>
              <a:gd name="connsiteY189" fmla="*/ 524934 h 804334"/>
              <a:gd name="connsiteX190" fmla="*/ 2302934 w 3401846"/>
              <a:gd name="connsiteY190" fmla="*/ 491067 h 804334"/>
              <a:gd name="connsiteX191" fmla="*/ 2286000 w 3401846"/>
              <a:gd name="connsiteY191" fmla="*/ 448734 h 804334"/>
              <a:gd name="connsiteX192" fmla="*/ 2269067 w 3401846"/>
              <a:gd name="connsiteY192" fmla="*/ 423334 h 804334"/>
              <a:gd name="connsiteX193" fmla="*/ 2277534 w 3401846"/>
              <a:gd name="connsiteY193" fmla="*/ 338667 h 804334"/>
              <a:gd name="connsiteX194" fmla="*/ 2336800 w 3401846"/>
              <a:gd name="connsiteY194" fmla="*/ 270934 h 804334"/>
              <a:gd name="connsiteX195" fmla="*/ 2463800 w 3401846"/>
              <a:gd name="connsiteY195" fmla="*/ 237067 h 804334"/>
              <a:gd name="connsiteX196" fmla="*/ 2760134 w 3401846"/>
              <a:gd name="connsiteY196" fmla="*/ 254000 h 804334"/>
              <a:gd name="connsiteX197" fmla="*/ 2861734 w 3401846"/>
              <a:gd name="connsiteY197" fmla="*/ 287867 h 804334"/>
              <a:gd name="connsiteX198" fmla="*/ 3039534 w 3401846"/>
              <a:gd name="connsiteY198" fmla="*/ 381000 h 804334"/>
              <a:gd name="connsiteX199" fmla="*/ 3073400 w 3401846"/>
              <a:gd name="connsiteY199" fmla="*/ 414867 h 804334"/>
              <a:gd name="connsiteX200" fmla="*/ 3141134 w 3401846"/>
              <a:gd name="connsiteY200" fmla="*/ 482600 h 804334"/>
              <a:gd name="connsiteX201" fmla="*/ 3166534 w 3401846"/>
              <a:gd name="connsiteY201" fmla="*/ 567267 h 804334"/>
              <a:gd name="connsiteX202" fmla="*/ 3175000 w 3401846"/>
              <a:gd name="connsiteY202" fmla="*/ 609600 h 804334"/>
              <a:gd name="connsiteX203" fmla="*/ 3183467 w 3401846"/>
              <a:gd name="connsiteY203" fmla="*/ 347134 h 804334"/>
              <a:gd name="connsiteX204" fmla="*/ 3217334 w 3401846"/>
              <a:gd name="connsiteY204" fmla="*/ 279400 h 804334"/>
              <a:gd name="connsiteX205" fmla="*/ 3310467 w 3401846"/>
              <a:gd name="connsiteY205" fmla="*/ 203200 h 804334"/>
              <a:gd name="connsiteX206" fmla="*/ 3369734 w 3401846"/>
              <a:gd name="connsiteY206" fmla="*/ 474134 h 804334"/>
              <a:gd name="connsiteX207" fmla="*/ 3369734 w 3401846"/>
              <a:gd name="connsiteY207" fmla="*/ 482600 h 80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3401846" h="804334">
                <a:moveTo>
                  <a:pt x="0" y="719667"/>
                </a:moveTo>
                <a:cubicBezTo>
                  <a:pt x="240061" y="713511"/>
                  <a:pt x="247355" y="737288"/>
                  <a:pt x="397934" y="694267"/>
                </a:cubicBezTo>
                <a:cubicBezTo>
                  <a:pt x="415097" y="689364"/>
                  <a:pt x="432423" y="684583"/>
                  <a:pt x="448734" y="677334"/>
                </a:cubicBezTo>
                <a:cubicBezTo>
                  <a:pt x="483335" y="661956"/>
                  <a:pt x="516467" y="643467"/>
                  <a:pt x="550334" y="626534"/>
                </a:cubicBezTo>
                <a:cubicBezTo>
                  <a:pt x="567267" y="618067"/>
                  <a:pt x="587747" y="614521"/>
                  <a:pt x="601134" y="601134"/>
                </a:cubicBezTo>
                <a:cubicBezTo>
                  <a:pt x="609601" y="592667"/>
                  <a:pt x="617336" y="583399"/>
                  <a:pt x="626534" y="575734"/>
                </a:cubicBezTo>
                <a:cubicBezTo>
                  <a:pt x="634351" y="569220"/>
                  <a:pt x="644739" y="565995"/>
                  <a:pt x="651934" y="558800"/>
                </a:cubicBezTo>
                <a:cubicBezTo>
                  <a:pt x="664712" y="546022"/>
                  <a:pt x="675171" y="531082"/>
                  <a:pt x="685800" y="516467"/>
                </a:cubicBezTo>
                <a:cubicBezTo>
                  <a:pt x="697770" y="500008"/>
                  <a:pt x="719667" y="465667"/>
                  <a:pt x="719667" y="465667"/>
                </a:cubicBezTo>
                <a:cubicBezTo>
                  <a:pt x="711200" y="403578"/>
                  <a:pt x="709465" y="340193"/>
                  <a:pt x="694267" y="279400"/>
                </a:cubicBezTo>
                <a:cubicBezTo>
                  <a:pt x="683591" y="236697"/>
                  <a:pt x="662916" y="231607"/>
                  <a:pt x="635000" y="211667"/>
                </a:cubicBezTo>
                <a:cubicBezTo>
                  <a:pt x="623517" y="203465"/>
                  <a:pt x="614029" y="191998"/>
                  <a:pt x="601134" y="186267"/>
                </a:cubicBezTo>
                <a:cubicBezTo>
                  <a:pt x="587984" y="180422"/>
                  <a:pt x="572911" y="180622"/>
                  <a:pt x="558800" y="177800"/>
                </a:cubicBezTo>
                <a:cubicBezTo>
                  <a:pt x="527756" y="180622"/>
                  <a:pt x="495573" y="177471"/>
                  <a:pt x="465667" y="186267"/>
                </a:cubicBezTo>
                <a:cubicBezTo>
                  <a:pt x="446143" y="192010"/>
                  <a:pt x="431148" y="207923"/>
                  <a:pt x="414867" y="220134"/>
                </a:cubicBezTo>
                <a:cubicBezTo>
                  <a:pt x="403578" y="228601"/>
                  <a:pt x="392483" y="237332"/>
                  <a:pt x="381000" y="245534"/>
                </a:cubicBezTo>
                <a:cubicBezTo>
                  <a:pt x="372720" y="251448"/>
                  <a:pt x="363417" y="255953"/>
                  <a:pt x="355600" y="262467"/>
                </a:cubicBezTo>
                <a:cubicBezTo>
                  <a:pt x="304112" y="305373"/>
                  <a:pt x="359001" y="273467"/>
                  <a:pt x="296334" y="304800"/>
                </a:cubicBezTo>
                <a:cubicBezTo>
                  <a:pt x="293512" y="313267"/>
                  <a:pt x="278942" y="330200"/>
                  <a:pt x="287867" y="330200"/>
                </a:cubicBezTo>
                <a:cubicBezTo>
                  <a:pt x="322776" y="330200"/>
                  <a:pt x="389467" y="304800"/>
                  <a:pt x="389467" y="304800"/>
                </a:cubicBezTo>
                <a:cubicBezTo>
                  <a:pt x="397934" y="296333"/>
                  <a:pt x="404904" y="286042"/>
                  <a:pt x="414867" y="279400"/>
                </a:cubicBezTo>
                <a:cubicBezTo>
                  <a:pt x="422293" y="274450"/>
                  <a:pt x="433298" y="276509"/>
                  <a:pt x="440267" y="270934"/>
                </a:cubicBezTo>
                <a:cubicBezTo>
                  <a:pt x="448213" y="264577"/>
                  <a:pt x="449474" y="252156"/>
                  <a:pt x="457200" y="245534"/>
                </a:cubicBezTo>
                <a:cubicBezTo>
                  <a:pt x="469695" y="234824"/>
                  <a:pt x="486143" y="229699"/>
                  <a:pt x="499534" y="220134"/>
                </a:cubicBezTo>
                <a:cubicBezTo>
                  <a:pt x="506030" y="215494"/>
                  <a:pt x="510234" y="208187"/>
                  <a:pt x="516467" y="203200"/>
                </a:cubicBezTo>
                <a:cubicBezTo>
                  <a:pt x="532818" y="190119"/>
                  <a:pt x="557015" y="177356"/>
                  <a:pt x="575734" y="169334"/>
                </a:cubicBezTo>
                <a:cubicBezTo>
                  <a:pt x="583937" y="165818"/>
                  <a:pt x="592667" y="163689"/>
                  <a:pt x="601134" y="160867"/>
                </a:cubicBezTo>
                <a:cubicBezTo>
                  <a:pt x="623712" y="166511"/>
                  <a:pt x="646996" y="169847"/>
                  <a:pt x="668867" y="177800"/>
                </a:cubicBezTo>
                <a:cubicBezTo>
                  <a:pt x="702972" y="190202"/>
                  <a:pt x="688552" y="200687"/>
                  <a:pt x="719667" y="220134"/>
                </a:cubicBezTo>
                <a:cubicBezTo>
                  <a:pt x="732555" y="228189"/>
                  <a:pt x="747889" y="231423"/>
                  <a:pt x="762000" y="237067"/>
                </a:cubicBezTo>
                <a:lnTo>
                  <a:pt x="812800" y="321734"/>
                </a:lnTo>
                <a:cubicBezTo>
                  <a:pt x="829356" y="349327"/>
                  <a:pt x="852186" y="372632"/>
                  <a:pt x="872067" y="397934"/>
                </a:cubicBezTo>
                <a:cubicBezTo>
                  <a:pt x="916314" y="454248"/>
                  <a:pt x="893645" y="421833"/>
                  <a:pt x="922867" y="465667"/>
                </a:cubicBezTo>
                <a:cubicBezTo>
                  <a:pt x="925689" y="482600"/>
                  <a:pt x="927967" y="499633"/>
                  <a:pt x="931334" y="516467"/>
                </a:cubicBezTo>
                <a:cubicBezTo>
                  <a:pt x="935418" y="536885"/>
                  <a:pt x="952245" y="561045"/>
                  <a:pt x="922867" y="575734"/>
                </a:cubicBezTo>
                <a:cubicBezTo>
                  <a:pt x="902051" y="586142"/>
                  <a:pt x="833056" y="600026"/>
                  <a:pt x="855134" y="592667"/>
                </a:cubicBezTo>
                <a:cubicBezTo>
                  <a:pt x="872067" y="587023"/>
                  <a:pt x="888714" y="580430"/>
                  <a:pt x="905934" y="575734"/>
                </a:cubicBezTo>
                <a:cubicBezTo>
                  <a:pt x="945786" y="564865"/>
                  <a:pt x="957113" y="568482"/>
                  <a:pt x="999067" y="558800"/>
                </a:cubicBezTo>
                <a:cubicBezTo>
                  <a:pt x="1019087" y="554180"/>
                  <a:pt x="1038482" y="547161"/>
                  <a:pt x="1058334" y="541867"/>
                </a:cubicBezTo>
                <a:cubicBezTo>
                  <a:pt x="1080821" y="535871"/>
                  <a:pt x="1103656" y="531209"/>
                  <a:pt x="1126067" y="524934"/>
                </a:cubicBezTo>
                <a:cubicBezTo>
                  <a:pt x="1370557" y="456476"/>
                  <a:pt x="1185078" y="503830"/>
                  <a:pt x="1337734" y="465667"/>
                </a:cubicBezTo>
                <a:cubicBezTo>
                  <a:pt x="1346201" y="460023"/>
                  <a:pt x="1354033" y="453285"/>
                  <a:pt x="1363134" y="448734"/>
                </a:cubicBezTo>
                <a:cubicBezTo>
                  <a:pt x="1376728" y="441937"/>
                  <a:pt x="1392579" y="439855"/>
                  <a:pt x="1405467" y="431800"/>
                </a:cubicBezTo>
                <a:cubicBezTo>
                  <a:pt x="1415621" y="425454"/>
                  <a:pt x="1423202" y="415598"/>
                  <a:pt x="1430867" y="406400"/>
                </a:cubicBezTo>
                <a:cubicBezTo>
                  <a:pt x="1437381" y="398583"/>
                  <a:pt x="1443249" y="390101"/>
                  <a:pt x="1447800" y="381000"/>
                </a:cubicBezTo>
                <a:cubicBezTo>
                  <a:pt x="1453873" y="368853"/>
                  <a:pt x="1462021" y="332586"/>
                  <a:pt x="1464734" y="321734"/>
                </a:cubicBezTo>
                <a:cubicBezTo>
                  <a:pt x="1456884" y="285102"/>
                  <a:pt x="1446543" y="204324"/>
                  <a:pt x="1422400" y="160867"/>
                </a:cubicBezTo>
                <a:cubicBezTo>
                  <a:pt x="1415547" y="148532"/>
                  <a:pt x="1404827" y="138741"/>
                  <a:pt x="1397000" y="127000"/>
                </a:cubicBezTo>
                <a:cubicBezTo>
                  <a:pt x="1387872" y="113308"/>
                  <a:pt x="1383832" y="95676"/>
                  <a:pt x="1371600" y="84667"/>
                </a:cubicBezTo>
                <a:cubicBezTo>
                  <a:pt x="1346753" y="62305"/>
                  <a:pt x="1301655" y="46529"/>
                  <a:pt x="1270000" y="33867"/>
                </a:cubicBezTo>
                <a:cubicBezTo>
                  <a:pt x="1230489" y="39511"/>
                  <a:pt x="1190187" y="41120"/>
                  <a:pt x="1151467" y="50800"/>
                </a:cubicBezTo>
                <a:cubicBezTo>
                  <a:pt x="1143723" y="52736"/>
                  <a:pt x="1141379" y="63627"/>
                  <a:pt x="1134534" y="67734"/>
                </a:cubicBezTo>
                <a:cubicBezTo>
                  <a:pt x="1126881" y="72326"/>
                  <a:pt x="1117601" y="73378"/>
                  <a:pt x="1109134" y="76200"/>
                </a:cubicBezTo>
                <a:cubicBezTo>
                  <a:pt x="1103489" y="81845"/>
                  <a:pt x="1084217" y="93134"/>
                  <a:pt x="1092200" y="93134"/>
                </a:cubicBezTo>
                <a:cubicBezTo>
                  <a:pt x="1115696" y="93134"/>
                  <a:pt x="1149217" y="74613"/>
                  <a:pt x="1168400" y="59267"/>
                </a:cubicBezTo>
                <a:cubicBezTo>
                  <a:pt x="1174633" y="54280"/>
                  <a:pt x="1179689" y="47978"/>
                  <a:pt x="1185334" y="42334"/>
                </a:cubicBezTo>
                <a:cubicBezTo>
                  <a:pt x="1255889" y="45156"/>
                  <a:pt x="1326678" y="44407"/>
                  <a:pt x="1397000" y="50800"/>
                </a:cubicBezTo>
                <a:cubicBezTo>
                  <a:pt x="1457098" y="56263"/>
                  <a:pt x="1495773" y="83254"/>
                  <a:pt x="1549400" y="110067"/>
                </a:cubicBezTo>
                <a:cubicBezTo>
                  <a:pt x="1616165" y="143449"/>
                  <a:pt x="1582239" y="129480"/>
                  <a:pt x="1651000" y="152400"/>
                </a:cubicBezTo>
                <a:cubicBezTo>
                  <a:pt x="1664074" y="162205"/>
                  <a:pt x="1690264" y="179353"/>
                  <a:pt x="1701800" y="194734"/>
                </a:cubicBezTo>
                <a:cubicBezTo>
                  <a:pt x="1714011" y="211015"/>
                  <a:pt x="1724378" y="228601"/>
                  <a:pt x="1735667" y="245534"/>
                </a:cubicBezTo>
                <a:cubicBezTo>
                  <a:pt x="1747942" y="263947"/>
                  <a:pt x="1756523" y="315949"/>
                  <a:pt x="1761067" y="338667"/>
                </a:cubicBezTo>
                <a:cubicBezTo>
                  <a:pt x="1758245" y="372534"/>
                  <a:pt x="1759265" y="406943"/>
                  <a:pt x="1752600" y="440267"/>
                </a:cubicBezTo>
                <a:cubicBezTo>
                  <a:pt x="1750604" y="450245"/>
                  <a:pt x="1741581" y="457387"/>
                  <a:pt x="1735667" y="465667"/>
                </a:cubicBezTo>
                <a:cubicBezTo>
                  <a:pt x="1727465" y="477150"/>
                  <a:pt x="1720981" y="490351"/>
                  <a:pt x="1710267" y="499534"/>
                </a:cubicBezTo>
                <a:cubicBezTo>
                  <a:pt x="1700684" y="507748"/>
                  <a:pt x="1687934" y="511341"/>
                  <a:pt x="1676400" y="516467"/>
                </a:cubicBezTo>
                <a:cubicBezTo>
                  <a:pt x="1656405" y="525353"/>
                  <a:pt x="1602786" y="545830"/>
                  <a:pt x="1583267" y="550334"/>
                </a:cubicBezTo>
                <a:cubicBezTo>
                  <a:pt x="1563822" y="554821"/>
                  <a:pt x="1543756" y="555978"/>
                  <a:pt x="1524000" y="558800"/>
                </a:cubicBezTo>
                <a:cubicBezTo>
                  <a:pt x="1399822" y="553156"/>
                  <a:pt x="1275202" y="553765"/>
                  <a:pt x="1151467" y="541867"/>
                </a:cubicBezTo>
                <a:cubicBezTo>
                  <a:pt x="1127465" y="539559"/>
                  <a:pt x="1106493" y="524433"/>
                  <a:pt x="1083734" y="516467"/>
                </a:cubicBezTo>
                <a:cubicBezTo>
                  <a:pt x="906467" y="454423"/>
                  <a:pt x="1050635" y="512844"/>
                  <a:pt x="914400" y="448734"/>
                </a:cubicBezTo>
                <a:cubicBezTo>
                  <a:pt x="889250" y="436899"/>
                  <a:pt x="861943" y="429319"/>
                  <a:pt x="838200" y="414867"/>
                </a:cubicBezTo>
                <a:cubicBezTo>
                  <a:pt x="585285" y="260917"/>
                  <a:pt x="794229" y="377084"/>
                  <a:pt x="685800" y="304800"/>
                </a:cubicBezTo>
                <a:lnTo>
                  <a:pt x="660400" y="287867"/>
                </a:lnTo>
                <a:cubicBezTo>
                  <a:pt x="654756" y="279400"/>
                  <a:pt x="635650" y="268981"/>
                  <a:pt x="643467" y="262467"/>
                </a:cubicBezTo>
                <a:cubicBezTo>
                  <a:pt x="661345" y="247568"/>
                  <a:pt x="711200" y="245534"/>
                  <a:pt x="711200" y="245534"/>
                </a:cubicBezTo>
                <a:cubicBezTo>
                  <a:pt x="784578" y="248356"/>
                  <a:pt x="858203" y="247352"/>
                  <a:pt x="931334" y="254000"/>
                </a:cubicBezTo>
                <a:cubicBezTo>
                  <a:pt x="951796" y="255860"/>
                  <a:pt x="971251" y="264024"/>
                  <a:pt x="990600" y="270934"/>
                </a:cubicBezTo>
                <a:cubicBezTo>
                  <a:pt x="1031835" y="285661"/>
                  <a:pt x="1079068" y="310934"/>
                  <a:pt x="1117600" y="330200"/>
                </a:cubicBezTo>
                <a:cubicBezTo>
                  <a:pt x="1232011" y="444611"/>
                  <a:pt x="1062296" y="277389"/>
                  <a:pt x="1193800" y="397934"/>
                </a:cubicBezTo>
                <a:cubicBezTo>
                  <a:pt x="1214395" y="416813"/>
                  <a:pt x="1253067" y="457200"/>
                  <a:pt x="1253067" y="457200"/>
                </a:cubicBezTo>
                <a:cubicBezTo>
                  <a:pt x="1255889" y="474133"/>
                  <a:pt x="1262676" y="490871"/>
                  <a:pt x="1261534" y="508000"/>
                </a:cubicBezTo>
                <a:cubicBezTo>
                  <a:pt x="1258701" y="550501"/>
                  <a:pt x="1252655" y="579614"/>
                  <a:pt x="1227667" y="609600"/>
                </a:cubicBezTo>
                <a:cubicBezTo>
                  <a:pt x="1220002" y="618798"/>
                  <a:pt x="1212734" y="629185"/>
                  <a:pt x="1202267" y="635000"/>
                </a:cubicBezTo>
                <a:cubicBezTo>
                  <a:pt x="1186664" y="643669"/>
                  <a:pt x="1168400" y="646289"/>
                  <a:pt x="1151467" y="651934"/>
                </a:cubicBezTo>
                <a:cubicBezTo>
                  <a:pt x="1128889" y="649112"/>
                  <a:pt x="1105210" y="650984"/>
                  <a:pt x="1083734" y="643467"/>
                </a:cubicBezTo>
                <a:cubicBezTo>
                  <a:pt x="1023600" y="622420"/>
                  <a:pt x="984196" y="598263"/>
                  <a:pt x="939800" y="558800"/>
                </a:cubicBezTo>
                <a:cubicBezTo>
                  <a:pt x="927868" y="548194"/>
                  <a:pt x="916447" y="536949"/>
                  <a:pt x="905934" y="524934"/>
                </a:cubicBezTo>
                <a:cubicBezTo>
                  <a:pt x="896642" y="514314"/>
                  <a:pt x="889001" y="502356"/>
                  <a:pt x="880534" y="491067"/>
                </a:cubicBezTo>
                <a:cubicBezTo>
                  <a:pt x="874889" y="474134"/>
                  <a:pt x="864375" y="458100"/>
                  <a:pt x="863600" y="440267"/>
                </a:cubicBezTo>
                <a:cubicBezTo>
                  <a:pt x="861512" y="392252"/>
                  <a:pt x="863470" y="343619"/>
                  <a:pt x="872067" y="296334"/>
                </a:cubicBezTo>
                <a:cubicBezTo>
                  <a:pt x="875011" y="280143"/>
                  <a:pt x="888632" y="267884"/>
                  <a:pt x="897467" y="254000"/>
                </a:cubicBezTo>
                <a:cubicBezTo>
                  <a:pt x="930370" y="202295"/>
                  <a:pt x="935568" y="189922"/>
                  <a:pt x="990600" y="152400"/>
                </a:cubicBezTo>
                <a:cubicBezTo>
                  <a:pt x="1073986" y="95546"/>
                  <a:pt x="1114663" y="72995"/>
                  <a:pt x="1202267" y="42334"/>
                </a:cubicBezTo>
                <a:cubicBezTo>
                  <a:pt x="1230078" y="32600"/>
                  <a:pt x="1258171" y="23326"/>
                  <a:pt x="1286934" y="16934"/>
                </a:cubicBezTo>
                <a:cubicBezTo>
                  <a:pt x="1298572" y="14348"/>
                  <a:pt x="1423541" y="814"/>
                  <a:pt x="1430867" y="0"/>
                </a:cubicBezTo>
                <a:cubicBezTo>
                  <a:pt x="1509889" y="14111"/>
                  <a:pt x="1590058" y="22865"/>
                  <a:pt x="1667934" y="42334"/>
                </a:cubicBezTo>
                <a:cubicBezTo>
                  <a:pt x="1692423" y="48456"/>
                  <a:pt x="1714261" y="62822"/>
                  <a:pt x="1735667" y="76200"/>
                </a:cubicBezTo>
                <a:cubicBezTo>
                  <a:pt x="1782975" y="105767"/>
                  <a:pt x="1817031" y="137253"/>
                  <a:pt x="1854200" y="177800"/>
                </a:cubicBezTo>
                <a:cubicBezTo>
                  <a:pt x="1869095" y="194049"/>
                  <a:pt x="1882423" y="211667"/>
                  <a:pt x="1896534" y="228600"/>
                </a:cubicBezTo>
                <a:cubicBezTo>
                  <a:pt x="1902178" y="245533"/>
                  <a:pt x="1906838" y="262827"/>
                  <a:pt x="1913467" y="279400"/>
                </a:cubicBezTo>
                <a:cubicBezTo>
                  <a:pt x="1918154" y="291119"/>
                  <a:pt x="1930400" y="300646"/>
                  <a:pt x="1930400" y="313267"/>
                </a:cubicBezTo>
                <a:cubicBezTo>
                  <a:pt x="1930400" y="364380"/>
                  <a:pt x="1926369" y="416210"/>
                  <a:pt x="1913467" y="465667"/>
                </a:cubicBezTo>
                <a:cubicBezTo>
                  <a:pt x="1908905" y="483153"/>
                  <a:pt x="1892378" y="495222"/>
                  <a:pt x="1879600" y="508000"/>
                </a:cubicBezTo>
                <a:cubicBezTo>
                  <a:pt x="1872405" y="515195"/>
                  <a:pt x="1862829" y="519541"/>
                  <a:pt x="1854200" y="524934"/>
                </a:cubicBezTo>
                <a:cubicBezTo>
                  <a:pt x="1827453" y="541651"/>
                  <a:pt x="1789978" y="564170"/>
                  <a:pt x="1761067" y="575734"/>
                </a:cubicBezTo>
                <a:cubicBezTo>
                  <a:pt x="1750263" y="580056"/>
                  <a:pt x="1738489" y="581378"/>
                  <a:pt x="1727200" y="584200"/>
                </a:cubicBezTo>
                <a:cubicBezTo>
                  <a:pt x="1687689" y="578556"/>
                  <a:pt x="1646957" y="578529"/>
                  <a:pt x="1608667" y="567267"/>
                </a:cubicBezTo>
                <a:cubicBezTo>
                  <a:pt x="1597180" y="563888"/>
                  <a:pt x="1592465" y="549532"/>
                  <a:pt x="1583267" y="541867"/>
                </a:cubicBezTo>
                <a:cubicBezTo>
                  <a:pt x="1575450" y="535353"/>
                  <a:pt x="1566334" y="530578"/>
                  <a:pt x="1557867" y="524934"/>
                </a:cubicBezTo>
                <a:cubicBezTo>
                  <a:pt x="1552223" y="516467"/>
                  <a:pt x="1544507" y="509062"/>
                  <a:pt x="1540934" y="499534"/>
                </a:cubicBezTo>
                <a:cubicBezTo>
                  <a:pt x="1535881" y="486059"/>
                  <a:pt x="1535957" y="471161"/>
                  <a:pt x="1532467" y="457200"/>
                </a:cubicBezTo>
                <a:cubicBezTo>
                  <a:pt x="1530302" y="448542"/>
                  <a:pt x="1526822" y="440267"/>
                  <a:pt x="1524000" y="431800"/>
                </a:cubicBezTo>
                <a:cubicBezTo>
                  <a:pt x="1526822" y="386645"/>
                  <a:pt x="1525756" y="341077"/>
                  <a:pt x="1532467" y="296334"/>
                </a:cubicBezTo>
                <a:cubicBezTo>
                  <a:pt x="1534339" y="283852"/>
                  <a:pt x="1543138" y="273425"/>
                  <a:pt x="1549400" y="262467"/>
                </a:cubicBezTo>
                <a:cubicBezTo>
                  <a:pt x="1565729" y="233891"/>
                  <a:pt x="1583267" y="206022"/>
                  <a:pt x="1600200" y="177800"/>
                </a:cubicBezTo>
                <a:cubicBezTo>
                  <a:pt x="1608667" y="163689"/>
                  <a:pt x="1612435" y="145341"/>
                  <a:pt x="1625600" y="135467"/>
                </a:cubicBezTo>
                <a:lnTo>
                  <a:pt x="1693334" y="84667"/>
                </a:lnTo>
                <a:cubicBezTo>
                  <a:pt x="1701475" y="78562"/>
                  <a:pt x="1709206" y="71307"/>
                  <a:pt x="1718734" y="67734"/>
                </a:cubicBezTo>
                <a:cubicBezTo>
                  <a:pt x="1732208" y="62681"/>
                  <a:pt x="1746956" y="62089"/>
                  <a:pt x="1761067" y="59267"/>
                </a:cubicBezTo>
                <a:cubicBezTo>
                  <a:pt x="1780823" y="62089"/>
                  <a:pt x="1802299" y="59191"/>
                  <a:pt x="1820334" y="67734"/>
                </a:cubicBezTo>
                <a:cubicBezTo>
                  <a:pt x="1888131" y="99848"/>
                  <a:pt x="1932312" y="141772"/>
                  <a:pt x="1981200" y="194734"/>
                </a:cubicBezTo>
                <a:cubicBezTo>
                  <a:pt x="1996151" y="210931"/>
                  <a:pt x="2010094" y="228063"/>
                  <a:pt x="2023534" y="245534"/>
                </a:cubicBezTo>
                <a:cubicBezTo>
                  <a:pt x="2182096" y="451663"/>
                  <a:pt x="1972003" y="187469"/>
                  <a:pt x="2099734" y="347134"/>
                </a:cubicBezTo>
                <a:cubicBezTo>
                  <a:pt x="2102556" y="364067"/>
                  <a:pt x="2104036" y="381280"/>
                  <a:pt x="2108200" y="397934"/>
                </a:cubicBezTo>
                <a:cubicBezTo>
                  <a:pt x="2112529" y="415250"/>
                  <a:pt x="2124243" y="430907"/>
                  <a:pt x="2125134" y="448734"/>
                </a:cubicBezTo>
                <a:cubicBezTo>
                  <a:pt x="2127112" y="488296"/>
                  <a:pt x="2125260" y="528599"/>
                  <a:pt x="2116667" y="567267"/>
                </a:cubicBezTo>
                <a:cubicBezTo>
                  <a:pt x="2113606" y="581042"/>
                  <a:pt x="2102827" y="593042"/>
                  <a:pt x="2091267" y="601134"/>
                </a:cubicBezTo>
                <a:cubicBezTo>
                  <a:pt x="2052289" y="628419"/>
                  <a:pt x="2017410" y="629043"/>
                  <a:pt x="1972734" y="635000"/>
                </a:cubicBezTo>
                <a:lnTo>
                  <a:pt x="1905000" y="643467"/>
                </a:lnTo>
                <a:cubicBezTo>
                  <a:pt x="1825978" y="637823"/>
                  <a:pt x="1744883" y="645379"/>
                  <a:pt x="1667934" y="626534"/>
                </a:cubicBezTo>
                <a:cubicBezTo>
                  <a:pt x="1536656" y="594384"/>
                  <a:pt x="1510300" y="547753"/>
                  <a:pt x="1413934" y="491067"/>
                </a:cubicBezTo>
                <a:cubicBezTo>
                  <a:pt x="1392176" y="478268"/>
                  <a:pt x="1367698" y="470430"/>
                  <a:pt x="1346200" y="457200"/>
                </a:cubicBezTo>
                <a:cubicBezTo>
                  <a:pt x="1317703" y="439664"/>
                  <a:pt x="1293407" y="412874"/>
                  <a:pt x="1270000" y="389467"/>
                </a:cubicBezTo>
                <a:cubicBezTo>
                  <a:pt x="1264356" y="378178"/>
                  <a:pt x="1254035" y="368184"/>
                  <a:pt x="1253067" y="355600"/>
                </a:cubicBezTo>
                <a:cubicBezTo>
                  <a:pt x="1248142" y="291572"/>
                  <a:pt x="1259812" y="274864"/>
                  <a:pt x="1295400" y="228600"/>
                </a:cubicBezTo>
                <a:cubicBezTo>
                  <a:pt x="1311264" y="207976"/>
                  <a:pt x="1326445" y="186267"/>
                  <a:pt x="1346200" y="169334"/>
                </a:cubicBezTo>
                <a:cubicBezTo>
                  <a:pt x="1366415" y="152007"/>
                  <a:pt x="1390403" y="139458"/>
                  <a:pt x="1413934" y="127000"/>
                </a:cubicBezTo>
                <a:cubicBezTo>
                  <a:pt x="1450425" y="107681"/>
                  <a:pt x="1525581" y="77437"/>
                  <a:pt x="1566334" y="67734"/>
                </a:cubicBezTo>
                <a:cubicBezTo>
                  <a:pt x="1599734" y="59781"/>
                  <a:pt x="1634067" y="56445"/>
                  <a:pt x="1667934" y="50800"/>
                </a:cubicBezTo>
                <a:cubicBezTo>
                  <a:pt x="1763889" y="53622"/>
                  <a:pt x="1860047" y="52428"/>
                  <a:pt x="1955800" y="59267"/>
                </a:cubicBezTo>
                <a:cubicBezTo>
                  <a:pt x="2011041" y="63213"/>
                  <a:pt x="2061159" y="93775"/>
                  <a:pt x="2108200" y="118534"/>
                </a:cubicBezTo>
                <a:cubicBezTo>
                  <a:pt x="2133913" y="132067"/>
                  <a:pt x="2160969" y="143684"/>
                  <a:pt x="2184400" y="160867"/>
                </a:cubicBezTo>
                <a:cubicBezTo>
                  <a:pt x="2203711" y="175029"/>
                  <a:pt x="2217018" y="196082"/>
                  <a:pt x="2235200" y="211667"/>
                </a:cubicBezTo>
                <a:cubicBezTo>
                  <a:pt x="2256628" y="230034"/>
                  <a:pt x="2280356" y="245534"/>
                  <a:pt x="2302934" y="262467"/>
                </a:cubicBezTo>
                <a:cubicBezTo>
                  <a:pt x="2328334" y="304800"/>
                  <a:pt x="2354019" y="346964"/>
                  <a:pt x="2379134" y="389467"/>
                </a:cubicBezTo>
                <a:cubicBezTo>
                  <a:pt x="2390709" y="409056"/>
                  <a:pt x="2413000" y="448734"/>
                  <a:pt x="2413000" y="448734"/>
                </a:cubicBezTo>
                <a:cubicBezTo>
                  <a:pt x="2441179" y="561445"/>
                  <a:pt x="2446044" y="553775"/>
                  <a:pt x="2421467" y="719667"/>
                </a:cubicBezTo>
                <a:cubicBezTo>
                  <a:pt x="2419712" y="731511"/>
                  <a:pt x="2403859" y="735976"/>
                  <a:pt x="2396067" y="745067"/>
                </a:cubicBezTo>
                <a:cubicBezTo>
                  <a:pt x="2386884" y="755781"/>
                  <a:pt x="2382408" y="771107"/>
                  <a:pt x="2370667" y="778934"/>
                </a:cubicBezTo>
                <a:cubicBezTo>
                  <a:pt x="2348306" y="793841"/>
                  <a:pt x="2294458" y="800102"/>
                  <a:pt x="2269067" y="804334"/>
                </a:cubicBezTo>
                <a:cubicBezTo>
                  <a:pt x="2232378" y="801512"/>
                  <a:pt x="2194797" y="804390"/>
                  <a:pt x="2159000" y="795867"/>
                </a:cubicBezTo>
                <a:cubicBezTo>
                  <a:pt x="2134444" y="790020"/>
                  <a:pt x="2113576" y="773811"/>
                  <a:pt x="2091267" y="762000"/>
                </a:cubicBezTo>
                <a:cubicBezTo>
                  <a:pt x="1959852" y="692427"/>
                  <a:pt x="2071195" y="744613"/>
                  <a:pt x="1938867" y="685800"/>
                </a:cubicBezTo>
                <a:cubicBezTo>
                  <a:pt x="1921934" y="668867"/>
                  <a:pt x="1905720" y="651182"/>
                  <a:pt x="1888067" y="635000"/>
                </a:cubicBezTo>
                <a:cubicBezTo>
                  <a:pt x="1833869" y="585318"/>
                  <a:pt x="1842050" y="603340"/>
                  <a:pt x="1794934" y="550334"/>
                </a:cubicBezTo>
                <a:cubicBezTo>
                  <a:pt x="1785559" y="539787"/>
                  <a:pt x="1776387" y="528802"/>
                  <a:pt x="1769534" y="516467"/>
                </a:cubicBezTo>
                <a:cubicBezTo>
                  <a:pt x="1762153" y="503182"/>
                  <a:pt x="1758245" y="488245"/>
                  <a:pt x="1752600" y="474134"/>
                </a:cubicBezTo>
                <a:cubicBezTo>
                  <a:pt x="1760171" y="424926"/>
                  <a:pt x="1759177" y="356687"/>
                  <a:pt x="1794934" y="313267"/>
                </a:cubicBezTo>
                <a:cubicBezTo>
                  <a:pt x="1822844" y="279377"/>
                  <a:pt x="1849689" y="241456"/>
                  <a:pt x="1888067" y="220134"/>
                </a:cubicBezTo>
                <a:cubicBezTo>
                  <a:pt x="1913467" y="206023"/>
                  <a:pt x="1937289" y="188591"/>
                  <a:pt x="1964267" y="177800"/>
                </a:cubicBezTo>
                <a:cubicBezTo>
                  <a:pt x="1980322" y="171378"/>
                  <a:pt x="2123506" y="125861"/>
                  <a:pt x="2167467" y="118534"/>
                </a:cubicBezTo>
                <a:cubicBezTo>
                  <a:pt x="2195444" y="113871"/>
                  <a:pt x="2223912" y="112889"/>
                  <a:pt x="2252134" y="110067"/>
                </a:cubicBezTo>
                <a:cubicBezTo>
                  <a:pt x="2318517" y="111911"/>
                  <a:pt x="2499845" y="103025"/>
                  <a:pt x="2607734" y="127000"/>
                </a:cubicBezTo>
                <a:cubicBezTo>
                  <a:pt x="2616446" y="128936"/>
                  <a:pt x="2624667" y="132645"/>
                  <a:pt x="2633134" y="135467"/>
                </a:cubicBezTo>
                <a:cubicBezTo>
                  <a:pt x="2641601" y="143934"/>
                  <a:pt x="2651892" y="150904"/>
                  <a:pt x="2658534" y="160867"/>
                </a:cubicBezTo>
                <a:cubicBezTo>
                  <a:pt x="2663484" y="168293"/>
                  <a:pt x="2667000" y="177342"/>
                  <a:pt x="2667000" y="186267"/>
                </a:cubicBezTo>
                <a:cubicBezTo>
                  <a:pt x="2667000" y="200657"/>
                  <a:pt x="2663587" y="215126"/>
                  <a:pt x="2658534" y="228600"/>
                </a:cubicBezTo>
                <a:cubicBezTo>
                  <a:pt x="2655177" y="237551"/>
                  <a:pt x="2618022" y="284951"/>
                  <a:pt x="2616200" y="287867"/>
                </a:cubicBezTo>
                <a:cubicBezTo>
                  <a:pt x="2609511" y="298570"/>
                  <a:pt x="2607652" y="312301"/>
                  <a:pt x="2599267" y="321734"/>
                </a:cubicBezTo>
                <a:cubicBezTo>
                  <a:pt x="2561926" y="363743"/>
                  <a:pt x="2551603" y="362813"/>
                  <a:pt x="2506134" y="381000"/>
                </a:cubicBezTo>
                <a:cubicBezTo>
                  <a:pt x="2494845" y="378178"/>
                  <a:pt x="2479031" y="382003"/>
                  <a:pt x="2472267" y="372534"/>
                </a:cubicBezTo>
                <a:cubicBezTo>
                  <a:pt x="2462289" y="358565"/>
                  <a:pt x="2467524" y="338492"/>
                  <a:pt x="2463800" y="321734"/>
                </a:cubicBezTo>
                <a:cubicBezTo>
                  <a:pt x="2461864" y="313022"/>
                  <a:pt x="2458156" y="304801"/>
                  <a:pt x="2455334" y="296334"/>
                </a:cubicBezTo>
                <a:cubicBezTo>
                  <a:pt x="2462725" y="266771"/>
                  <a:pt x="2468694" y="222075"/>
                  <a:pt x="2489200" y="194734"/>
                </a:cubicBezTo>
                <a:cubicBezTo>
                  <a:pt x="2498779" y="181962"/>
                  <a:pt x="2511778" y="172156"/>
                  <a:pt x="2523067" y="160867"/>
                </a:cubicBezTo>
                <a:cubicBezTo>
                  <a:pt x="2528711" y="149578"/>
                  <a:pt x="2530304" y="135080"/>
                  <a:pt x="2540000" y="127000"/>
                </a:cubicBezTo>
                <a:cubicBezTo>
                  <a:pt x="2548939" y="119551"/>
                  <a:pt x="2563171" y="123118"/>
                  <a:pt x="2573867" y="118534"/>
                </a:cubicBezTo>
                <a:cubicBezTo>
                  <a:pt x="2655725" y="83452"/>
                  <a:pt x="2535905" y="117439"/>
                  <a:pt x="2633134" y="93134"/>
                </a:cubicBezTo>
                <a:cubicBezTo>
                  <a:pt x="2644423" y="95956"/>
                  <a:pt x="2657318" y="95146"/>
                  <a:pt x="2667000" y="101600"/>
                </a:cubicBezTo>
                <a:cubicBezTo>
                  <a:pt x="2675467" y="107244"/>
                  <a:pt x="2678541" y="118371"/>
                  <a:pt x="2683934" y="127000"/>
                </a:cubicBezTo>
                <a:cubicBezTo>
                  <a:pt x="2725244" y="193096"/>
                  <a:pt x="2691792" y="147406"/>
                  <a:pt x="2743200" y="211667"/>
                </a:cubicBezTo>
                <a:cubicBezTo>
                  <a:pt x="2751667" y="237067"/>
                  <a:pt x="2757868" y="263338"/>
                  <a:pt x="2768600" y="287867"/>
                </a:cubicBezTo>
                <a:cubicBezTo>
                  <a:pt x="2843920" y="460027"/>
                  <a:pt x="2764420" y="237209"/>
                  <a:pt x="2827867" y="406400"/>
                </a:cubicBezTo>
                <a:cubicBezTo>
                  <a:pt x="2874948" y="531949"/>
                  <a:pt x="2830196" y="436457"/>
                  <a:pt x="2878667" y="533400"/>
                </a:cubicBezTo>
                <a:cubicBezTo>
                  <a:pt x="2888118" y="590104"/>
                  <a:pt x="2896784" y="605066"/>
                  <a:pt x="2870200" y="668867"/>
                </a:cubicBezTo>
                <a:cubicBezTo>
                  <a:pt x="2863708" y="684447"/>
                  <a:pt x="2795234" y="702323"/>
                  <a:pt x="2794000" y="702734"/>
                </a:cubicBezTo>
                <a:cubicBezTo>
                  <a:pt x="2723445" y="694267"/>
                  <a:pt x="2651936" y="691664"/>
                  <a:pt x="2582334" y="677334"/>
                </a:cubicBezTo>
                <a:cubicBezTo>
                  <a:pt x="2555109" y="671729"/>
                  <a:pt x="2530995" y="655898"/>
                  <a:pt x="2506134" y="643467"/>
                </a:cubicBezTo>
                <a:cubicBezTo>
                  <a:pt x="2444476" y="612638"/>
                  <a:pt x="2387921" y="570943"/>
                  <a:pt x="2336800" y="524934"/>
                </a:cubicBezTo>
                <a:cubicBezTo>
                  <a:pt x="2324933" y="514254"/>
                  <a:pt x="2314223" y="502356"/>
                  <a:pt x="2302934" y="491067"/>
                </a:cubicBezTo>
                <a:cubicBezTo>
                  <a:pt x="2297289" y="476956"/>
                  <a:pt x="2292797" y="462328"/>
                  <a:pt x="2286000" y="448734"/>
                </a:cubicBezTo>
                <a:cubicBezTo>
                  <a:pt x="2281449" y="439633"/>
                  <a:pt x="2269847" y="433480"/>
                  <a:pt x="2269067" y="423334"/>
                </a:cubicBezTo>
                <a:cubicBezTo>
                  <a:pt x="2266892" y="395054"/>
                  <a:pt x="2271591" y="366401"/>
                  <a:pt x="2277534" y="338667"/>
                </a:cubicBezTo>
                <a:cubicBezTo>
                  <a:pt x="2284353" y="306844"/>
                  <a:pt x="2310662" y="286617"/>
                  <a:pt x="2336800" y="270934"/>
                </a:cubicBezTo>
                <a:cubicBezTo>
                  <a:pt x="2371330" y="250216"/>
                  <a:pt x="2429612" y="243905"/>
                  <a:pt x="2463800" y="237067"/>
                </a:cubicBezTo>
                <a:cubicBezTo>
                  <a:pt x="2562578" y="242711"/>
                  <a:pt x="2661991" y="241471"/>
                  <a:pt x="2760134" y="254000"/>
                </a:cubicBezTo>
                <a:cubicBezTo>
                  <a:pt x="2795545" y="258521"/>
                  <a:pt x="2828236" y="275526"/>
                  <a:pt x="2861734" y="287867"/>
                </a:cubicBezTo>
                <a:cubicBezTo>
                  <a:pt x="2932872" y="314076"/>
                  <a:pt x="2965763" y="338846"/>
                  <a:pt x="3039534" y="381000"/>
                </a:cubicBezTo>
                <a:cubicBezTo>
                  <a:pt x="3053395" y="388921"/>
                  <a:pt x="3061468" y="404260"/>
                  <a:pt x="3073400" y="414867"/>
                </a:cubicBezTo>
                <a:cubicBezTo>
                  <a:pt x="3137426" y="471779"/>
                  <a:pt x="3096557" y="423165"/>
                  <a:pt x="3141134" y="482600"/>
                </a:cubicBezTo>
                <a:cubicBezTo>
                  <a:pt x="3153929" y="533784"/>
                  <a:pt x="3145920" y="505428"/>
                  <a:pt x="3166534" y="567267"/>
                </a:cubicBezTo>
                <a:cubicBezTo>
                  <a:pt x="3171085" y="580919"/>
                  <a:pt x="3172178" y="595489"/>
                  <a:pt x="3175000" y="609600"/>
                </a:cubicBezTo>
                <a:cubicBezTo>
                  <a:pt x="3177822" y="522111"/>
                  <a:pt x="3172336" y="433958"/>
                  <a:pt x="3183467" y="347134"/>
                </a:cubicBezTo>
                <a:cubicBezTo>
                  <a:pt x="3186677" y="322096"/>
                  <a:pt x="3199485" y="297249"/>
                  <a:pt x="3217334" y="279400"/>
                </a:cubicBezTo>
                <a:cubicBezTo>
                  <a:pt x="3285525" y="211209"/>
                  <a:pt x="3251611" y="232629"/>
                  <a:pt x="3310467" y="203200"/>
                </a:cubicBezTo>
                <a:cubicBezTo>
                  <a:pt x="3465133" y="222534"/>
                  <a:pt x="3378647" y="188890"/>
                  <a:pt x="3369734" y="474134"/>
                </a:cubicBezTo>
                <a:cubicBezTo>
                  <a:pt x="3369646" y="476955"/>
                  <a:pt x="3369734" y="479778"/>
                  <a:pt x="3369734" y="482600"/>
                </a:cubicBezTo>
              </a:path>
            </a:pathLst>
          </a:custGeom>
          <a:noFill/>
          <a:ln w="57150" cap="flat" cmpd="sng" algn="ctr">
            <a:solidFill>
              <a:srgbClr val="00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32643766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001000" cy="798502"/>
          </a:xfrm>
        </p:spPr>
        <p:txBody>
          <a:bodyPr/>
          <a:lstStyle/>
          <a:p>
            <a:r>
              <a:rPr lang="en-US" altLang="en-US" dirty="0">
                <a:solidFill>
                  <a:srgbClr val="002060"/>
                </a:solidFill>
                <a:ea typeface="Calibri" pitchFamily="34" charset="0"/>
              </a:rPr>
              <a:t>To recap…</a:t>
            </a:r>
          </a:p>
        </p:txBody>
      </p:sp>
      <p:sp>
        <p:nvSpPr>
          <p:cNvPr id="47107" name="Rectangle 3"/>
          <p:cNvSpPr>
            <a:spLocks noGrp="1" noChangeArrowheads="1"/>
          </p:cNvSpPr>
          <p:nvPr>
            <p:ph type="body" idx="1"/>
          </p:nvPr>
        </p:nvSpPr>
        <p:spPr>
          <a:xfrm>
            <a:off x="560023" y="821908"/>
            <a:ext cx="8153400" cy="4114800"/>
          </a:xfrm>
        </p:spPr>
        <p:txBody>
          <a:bodyPr/>
          <a:lstStyle/>
          <a:p>
            <a:pPr>
              <a:lnSpc>
                <a:spcPct val="85000"/>
              </a:lnSpc>
              <a:spcBef>
                <a:spcPts val="0"/>
              </a:spcBef>
              <a:spcAft>
                <a:spcPts val="1800"/>
              </a:spcAft>
            </a:pPr>
            <a:r>
              <a:rPr lang="en-US" altLang="en-US" dirty="0">
                <a:ea typeface="Calibri" pitchFamily="34" charset="0"/>
              </a:rPr>
              <a:t>Did the talk meet the needs</a:t>
            </a:r>
            <a:br>
              <a:rPr lang="en-US" altLang="en-US" dirty="0">
                <a:ea typeface="Calibri" pitchFamily="34" charset="0"/>
              </a:rPr>
            </a:br>
            <a:r>
              <a:rPr lang="en-US" altLang="en-US" dirty="0">
                <a:ea typeface="Calibri" pitchFamily="34" charset="0"/>
              </a:rPr>
              <a:t>and expectations of the audience?</a:t>
            </a:r>
          </a:p>
          <a:p>
            <a:pPr>
              <a:lnSpc>
                <a:spcPct val="85000"/>
              </a:lnSpc>
              <a:spcBef>
                <a:spcPts val="0"/>
              </a:spcBef>
              <a:spcAft>
                <a:spcPts val="1800"/>
              </a:spcAft>
            </a:pPr>
            <a:r>
              <a:rPr lang="en-US" altLang="en-US" dirty="0">
                <a:ea typeface="Calibri" pitchFamily="34" charset="0"/>
              </a:rPr>
              <a:t>Did the speaker cover an appropriate amount of material?</a:t>
            </a:r>
          </a:p>
          <a:p>
            <a:pPr>
              <a:lnSpc>
                <a:spcPct val="85000"/>
              </a:lnSpc>
              <a:spcBef>
                <a:spcPts val="0"/>
              </a:spcBef>
              <a:spcAft>
                <a:spcPts val="1800"/>
              </a:spcAft>
            </a:pPr>
            <a:r>
              <a:rPr lang="en-US" altLang="en-US" dirty="0">
                <a:ea typeface="Calibri" pitchFamily="34" charset="0"/>
              </a:rPr>
              <a:t>Did the talk have a clear beginning, middle, and end?</a:t>
            </a:r>
          </a:p>
          <a:p>
            <a:pPr>
              <a:lnSpc>
                <a:spcPct val="85000"/>
              </a:lnSpc>
              <a:spcBef>
                <a:spcPts val="0"/>
              </a:spcBef>
              <a:spcAft>
                <a:spcPts val="1800"/>
              </a:spcAft>
            </a:pPr>
            <a:r>
              <a:rPr lang="en-US" altLang="en-US" dirty="0">
                <a:ea typeface="Calibri" pitchFamily="34" charset="0"/>
              </a:rPr>
              <a:t>Were the main points clear and memorable?</a:t>
            </a:r>
          </a:p>
          <a:p>
            <a:pPr>
              <a:lnSpc>
                <a:spcPct val="85000"/>
              </a:lnSpc>
              <a:spcBef>
                <a:spcPts val="0"/>
              </a:spcBef>
              <a:spcAft>
                <a:spcPts val="1800"/>
              </a:spcAft>
            </a:pPr>
            <a:r>
              <a:rPr lang="en-US" altLang="en-US" dirty="0">
                <a:ea typeface="Calibri" pitchFamily="34" charset="0"/>
              </a:rPr>
              <a:t>Did the talk seem conversational but polished?</a:t>
            </a:r>
          </a:p>
          <a:p>
            <a:pPr>
              <a:lnSpc>
                <a:spcPct val="85000"/>
              </a:lnSpc>
              <a:spcBef>
                <a:spcPts val="0"/>
              </a:spcBef>
              <a:spcAft>
                <a:spcPts val="1800"/>
              </a:spcAft>
            </a:pPr>
            <a:r>
              <a:rPr lang="en-US" altLang="en-US" dirty="0">
                <a:ea typeface="Calibri" pitchFamily="34" charset="0"/>
              </a:rPr>
              <a:t>Did the speaker finish on time?!</a:t>
            </a:r>
          </a:p>
        </p:txBody>
      </p:sp>
      <p:pic>
        <p:nvPicPr>
          <p:cNvPr id="45061" name="Picture 2"/>
          <p:cNvPicPr>
            <a:picLocks noChangeAspect="1"/>
          </p:cNvPicPr>
          <p:nvPr/>
        </p:nvPicPr>
        <p:blipFill>
          <a:blip r:embed="rId3"/>
          <a:srcRect/>
          <a:stretch>
            <a:fillRect/>
          </a:stretch>
        </p:blipFill>
        <p:spPr bwMode="auto">
          <a:xfrm>
            <a:off x="6918471" y="142078"/>
            <a:ext cx="1937536" cy="1282316"/>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9169" y="5562600"/>
            <a:ext cx="1371600" cy="626488"/>
          </a:xfrm>
          <a:prstGeom prst="rect">
            <a:avLst/>
          </a:prstGeom>
        </p:spPr>
      </p:pic>
      <p:sp>
        <p:nvSpPr>
          <p:cNvPr id="7" name="TextBox 6"/>
          <p:cNvSpPr txBox="1"/>
          <p:nvPr/>
        </p:nvSpPr>
        <p:spPr>
          <a:xfrm>
            <a:off x="4325898" y="6039657"/>
            <a:ext cx="4511574" cy="646331"/>
          </a:xfrm>
          <a:prstGeom prst="rect">
            <a:avLst/>
          </a:prstGeom>
          <a:noFill/>
        </p:spPr>
        <p:txBody>
          <a:bodyPr wrap="square" rtlCol="0">
            <a:spAutoFit/>
          </a:bodyPr>
          <a:lstStyle/>
          <a:p>
            <a:pPr algn="r" eaLnBrk="0" fontAlgn="base" hangingPunct="0">
              <a:spcBef>
                <a:spcPct val="0"/>
              </a:spcBef>
              <a:spcAft>
                <a:spcPct val="0"/>
              </a:spcAft>
            </a:pPr>
            <a:r>
              <a:rPr lang="en-US" b="1" i="1" dirty="0">
                <a:solidFill>
                  <a:srgbClr val="1294AE"/>
                </a:solidFill>
                <a:latin typeface="Calibri" panose="020F0502020204030204" pitchFamily="34" charset="0"/>
              </a:rPr>
              <a:t>cmelliot@illinois.edu</a:t>
            </a:r>
            <a:br>
              <a:rPr lang="en-US" b="1" i="1" dirty="0">
                <a:solidFill>
                  <a:srgbClr val="1294AE"/>
                </a:solidFill>
                <a:latin typeface="Calibri" panose="020F0502020204030204" pitchFamily="34" charset="0"/>
              </a:rPr>
            </a:br>
            <a:r>
              <a:rPr lang="en-US" b="1" i="1" dirty="0">
                <a:solidFill>
                  <a:srgbClr val="1294AE"/>
                </a:solidFill>
                <a:latin typeface="Calibri" panose="020F0502020204030204" pitchFamily="34" charset="0"/>
              </a:rPr>
              <a:t>http://physics.illinois.edu/people/Celia/</a:t>
            </a:r>
          </a:p>
        </p:txBody>
      </p:sp>
    </p:spTree>
    <p:extLst>
      <p:ext uri="{BB962C8B-B14F-4D97-AF65-F5344CB8AC3E}">
        <p14:creationId xmlns:p14="http://schemas.microsoft.com/office/powerpoint/2010/main" val="140013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28600"/>
            <a:ext cx="8763000" cy="1676400"/>
          </a:xfrm>
        </p:spPr>
        <p:txBody>
          <a:bodyPr vert="horz" wrap="square" lIns="92075" tIns="46038" rIns="92075" bIns="46038" numCol="1" anchor="b" anchorCtr="0" compatLnSpc="1">
            <a:prstTxWarp prst="textNoShape">
              <a:avLst/>
            </a:prstTxWarp>
          </a:bodyPr>
          <a:lstStyle/>
          <a:p>
            <a:r>
              <a:rPr lang="en-US" sz="3600" dirty="0"/>
              <a:t>Learn to evaluate talks analytically and critically—think about the delivery as well</a:t>
            </a:r>
            <a:br>
              <a:rPr lang="en-US" sz="3600" dirty="0"/>
            </a:br>
            <a:r>
              <a:rPr lang="en-US" sz="3600" dirty="0"/>
              <a:t>as the scientific content</a:t>
            </a:r>
          </a:p>
        </p:txBody>
      </p:sp>
      <p:sp>
        <p:nvSpPr>
          <p:cNvPr id="2" name="Rectangle 1">
            <a:extLst>
              <a:ext uri="{FF2B5EF4-FFF2-40B4-BE49-F238E27FC236}">
                <a16:creationId xmlns:a16="http://schemas.microsoft.com/office/drawing/2014/main" id="{50E1EA58-2FCB-C740-804C-A7A02DBFBA0C}"/>
              </a:ext>
            </a:extLst>
          </p:cNvPr>
          <p:cNvSpPr/>
          <p:nvPr/>
        </p:nvSpPr>
        <p:spPr>
          <a:xfrm>
            <a:off x="533400" y="2057402"/>
            <a:ext cx="8077200" cy="4508927"/>
          </a:xfrm>
          <a:prstGeom prst="rect">
            <a:avLst/>
          </a:prstGeom>
        </p:spPr>
        <p:txBody>
          <a:bodyPr wrap="square">
            <a:spAutoFit/>
          </a:bodyPr>
          <a:lstStyle/>
          <a:p>
            <a:pPr eaLnBrk="0" fontAlgn="base" hangingPunct="0">
              <a:spcBef>
                <a:spcPct val="0"/>
              </a:spcBef>
              <a:spcAft>
                <a:spcPts val="600"/>
              </a:spcAft>
            </a:pPr>
            <a:r>
              <a:rPr lang="en-US" sz="2800" u="sng" dirty="0">
                <a:solidFill>
                  <a:srgbClr val="000000"/>
                </a:solidFill>
                <a:latin typeface="Calibri" panose="020F0502020204030204" pitchFamily="34" charset="0"/>
                <a:cs typeface="Calibri" panose="020F0502020204030204" pitchFamily="34" charset="0"/>
              </a:rPr>
              <a:t>Some practical tips:</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All talks start with the </a:t>
            </a:r>
            <a:r>
              <a:rPr lang="en-US" sz="2800" b="1" dirty="0">
                <a:solidFill>
                  <a:srgbClr val="0099CC"/>
                </a:solidFill>
                <a:latin typeface="Calibri" panose="020F0502020204030204" pitchFamily="34" charset="0"/>
                <a:cs typeface="Calibri" panose="020F0502020204030204" pitchFamily="34" charset="0"/>
              </a:rPr>
              <a:t>abstract</a:t>
            </a:r>
            <a:r>
              <a:rPr lang="en-US" sz="2800" dirty="0">
                <a:solidFill>
                  <a:srgbClr val="000000"/>
                </a:solidFill>
                <a:latin typeface="Calibri" panose="020F0502020204030204" pitchFamily="34" charset="0"/>
                <a:cs typeface="Calibri" panose="020F0502020204030204" pitchFamily="34" charset="0"/>
              </a:rPr>
              <a:t> — so read it before you go</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t>
            </a:r>
            <a:r>
              <a:rPr lang="en-US" sz="2800" b="1" dirty="0">
                <a:solidFill>
                  <a:srgbClr val="0099CC"/>
                </a:solidFill>
                <a:latin typeface="Calibri" panose="020F0502020204030204" pitchFamily="34" charset="0"/>
                <a:cs typeface="Calibri" panose="020F0502020204030204" pitchFamily="34" charset="0"/>
              </a:rPr>
              <a:t>Take notes </a:t>
            </a:r>
            <a:r>
              <a:rPr lang="en-US" sz="2800" dirty="0">
                <a:solidFill>
                  <a:srgbClr val="000000"/>
                </a:solidFill>
                <a:latin typeface="Calibri" panose="020F0502020204030204" pitchFamily="34" charset="0"/>
                <a:cs typeface="Calibri" panose="020F0502020204030204" pitchFamily="34" charset="0"/>
              </a:rPr>
              <a:t>— preferably on paper</a:t>
            </a:r>
          </a:p>
          <a:p>
            <a:pPr lvl="1"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do not let yourself check your phone</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t>
            </a:r>
            <a:r>
              <a:rPr lang="en-US" sz="2800" b="1" dirty="0">
                <a:solidFill>
                  <a:srgbClr val="0099CC"/>
                </a:solidFill>
                <a:latin typeface="Calibri" panose="020F0502020204030204" pitchFamily="34" charset="0"/>
                <a:cs typeface="Calibri" panose="020F0502020204030204" pitchFamily="34" charset="0"/>
              </a:rPr>
              <a:t>Identify</a:t>
            </a:r>
            <a:r>
              <a:rPr lang="en-US" sz="2800" dirty="0">
                <a:solidFill>
                  <a:srgbClr val="000000"/>
                </a:solidFill>
                <a:latin typeface="Calibri" panose="020F0502020204030204" pitchFamily="34" charset="0"/>
                <a:cs typeface="Calibri" panose="020F0502020204030204" pitchFamily="34" charset="0"/>
              </a:rPr>
              <a:t> details as well as larger issues</a:t>
            </a:r>
          </a:p>
          <a:p>
            <a:pPr lvl="1"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What was effective?</a:t>
            </a:r>
          </a:p>
          <a:p>
            <a:pPr lvl="1"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What could have been done better?</a:t>
            </a:r>
          </a:p>
          <a:p>
            <a:pPr lvl="1"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What do I want to emulate? </a:t>
            </a:r>
          </a:p>
        </p:txBody>
      </p:sp>
    </p:spTree>
    <p:extLst>
      <p:ext uri="{BB962C8B-B14F-4D97-AF65-F5344CB8AC3E}">
        <p14:creationId xmlns:p14="http://schemas.microsoft.com/office/powerpoint/2010/main" val="35493785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1471-C622-AE48-BCBD-38CA65E2637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52D2AFE-DA11-AD49-BD1A-940116B0DA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780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lnSpc>
                <a:spcPct val="90000"/>
              </a:lnSpc>
              <a:spcBef>
                <a:spcPct val="0"/>
              </a:spcBef>
              <a:spcAft>
                <a:spcPct val="0"/>
              </a:spcAft>
            </a:pPr>
            <a:endParaRPr lang="en-US" sz="3600" b="1" dirty="0">
              <a:solidFill>
                <a:srgbClr val="CC3300"/>
              </a:solidFill>
              <a:latin typeface="Calibri" pitchFamily="34" charset="0"/>
              <a:cs typeface="Calibri" pitchFamily="34" charset="0"/>
            </a:endParaRPr>
          </a:p>
        </p:txBody>
      </p:sp>
      <p:sp>
        <p:nvSpPr>
          <p:cNvPr id="9" name="Rectangle 2"/>
          <p:cNvSpPr txBox="1">
            <a:spLocks noChangeArrowheads="1"/>
          </p:cNvSpPr>
          <p:nvPr/>
        </p:nvSpPr>
        <p:spPr bwMode="auto">
          <a:xfrm>
            <a:off x="228599" y="228600"/>
            <a:ext cx="876300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eaLnBrk="0" fontAlgn="base" hangingPunct="0">
              <a:spcBef>
                <a:spcPct val="0"/>
              </a:spcBef>
              <a:spcAft>
                <a:spcPct val="0"/>
              </a:spcAft>
              <a:defRPr sz="4000" b="1">
                <a:solidFill>
                  <a:schemeClr val="folHlink"/>
                </a:solidFill>
                <a:effectLst/>
                <a:latin typeface="Calibri" pitchFamily="34" charset="0"/>
                <a:ea typeface="+mj-ea"/>
                <a:cs typeface="Calibri" pitchFamily="34" charset="0"/>
              </a:defRPr>
            </a:lvl1pPr>
            <a:lvl2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3600" b="1">
                <a:solidFill>
                  <a:schemeClr val="folHlink"/>
                </a:solidFill>
                <a:effectLst>
                  <a:outerShdw blurRad="38100" dist="38100" dir="2700000" algn="tl">
                    <a:srgbClr val="C0C0C0"/>
                  </a:outerShdw>
                </a:effectLst>
                <a:latin typeface="Arial" pitchFamily="34" charset="0"/>
              </a:defRPr>
            </a:lvl9pPr>
          </a:lstStyle>
          <a:p>
            <a:pPr>
              <a:lnSpc>
                <a:spcPct val="90000"/>
              </a:lnSpc>
            </a:pPr>
            <a:r>
              <a:rPr lang="en-US" dirty="0">
                <a:solidFill>
                  <a:srgbClr val="000066"/>
                </a:solidFill>
              </a:rPr>
              <a:t>Listening to talks and evaluating them </a:t>
            </a:r>
          </a:p>
          <a:p>
            <a:pPr>
              <a:lnSpc>
                <a:spcPct val="90000"/>
              </a:lnSpc>
            </a:pPr>
            <a:r>
              <a:rPr lang="en-US" dirty="0">
                <a:solidFill>
                  <a:srgbClr val="000066"/>
                </a:solidFill>
              </a:rPr>
              <a:t>critically will make </a:t>
            </a:r>
            <a:r>
              <a:rPr lang="en-US" u="sng" dirty="0">
                <a:solidFill>
                  <a:srgbClr val="000066"/>
                </a:solidFill>
              </a:rPr>
              <a:t>you</a:t>
            </a:r>
            <a:r>
              <a:rPr lang="en-US" dirty="0">
                <a:solidFill>
                  <a:srgbClr val="000066"/>
                </a:solidFill>
              </a:rPr>
              <a:t> a better speaker</a:t>
            </a:r>
          </a:p>
        </p:txBody>
      </p:sp>
      <p:sp>
        <p:nvSpPr>
          <p:cNvPr id="2" name="TextBox 1"/>
          <p:cNvSpPr txBox="1"/>
          <p:nvPr/>
        </p:nvSpPr>
        <p:spPr>
          <a:xfrm>
            <a:off x="647701" y="5850420"/>
            <a:ext cx="8039101" cy="830997"/>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000066"/>
                </a:solidFill>
                <a:latin typeface="Calibri" pitchFamily="34" charset="0"/>
                <a:cs typeface="Calibri" pitchFamily="34" charset="0"/>
              </a:rPr>
              <a:t>Learning to give effective talks will have enormous benefits for your future career success, whatever you path you pursue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167" t="2801" r="29166" b="19212"/>
          <a:stretch/>
        </p:blipFill>
        <p:spPr>
          <a:xfrm>
            <a:off x="1905000" y="1447800"/>
            <a:ext cx="4425152" cy="42859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21333480">
            <a:off x="3187566" y="2974689"/>
            <a:ext cx="2362200" cy="2814297"/>
          </a:xfrm>
          <a:prstGeom prst="rect">
            <a:avLst/>
          </a:prstGeom>
          <a:noFill/>
        </p:spPr>
        <p:txBody>
          <a:bodyPr wrap="square" rtlCol="0">
            <a:spAutoFit/>
          </a:bodyPr>
          <a:lstStyle/>
          <a:p>
            <a:pPr eaLnBrk="0" fontAlgn="base" hangingPunct="0">
              <a:lnSpc>
                <a:spcPct val="80000"/>
              </a:lnSpc>
              <a:spcBef>
                <a:spcPct val="0"/>
              </a:spcBef>
              <a:spcAft>
                <a:spcPct val="0"/>
              </a:spcAft>
            </a:pPr>
            <a:r>
              <a:rPr lang="en-US" sz="4400" b="1" dirty="0">
                <a:solidFill>
                  <a:srgbClr val="000000"/>
                </a:solidFill>
                <a:latin typeface="Informal Roman" panose="030604020304060B0204" pitchFamily="66" charset="0"/>
              </a:rPr>
              <a:t>Will work </a:t>
            </a:r>
            <a:br>
              <a:rPr lang="en-US" sz="4400" b="1" dirty="0">
                <a:solidFill>
                  <a:srgbClr val="000000"/>
                </a:solidFill>
                <a:latin typeface="Informal Roman" panose="030604020304060B0204" pitchFamily="66" charset="0"/>
              </a:rPr>
            </a:br>
            <a:r>
              <a:rPr lang="en-US" sz="4400" b="1" dirty="0">
                <a:solidFill>
                  <a:srgbClr val="000000"/>
                </a:solidFill>
                <a:latin typeface="Informal Roman" panose="030604020304060B0204" pitchFamily="66" charset="0"/>
              </a:rPr>
              <a:t>equations </a:t>
            </a:r>
            <a:br>
              <a:rPr lang="en-US" sz="4400" b="1" dirty="0">
                <a:solidFill>
                  <a:srgbClr val="000000"/>
                </a:solidFill>
                <a:latin typeface="Informal Roman" panose="030604020304060B0204" pitchFamily="66" charset="0"/>
              </a:rPr>
            </a:br>
            <a:r>
              <a:rPr lang="en-US" sz="4400" b="1" dirty="0">
                <a:solidFill>
                  <a:srgbClr val="000000"/>
                </a:solidFill>
                <a:latin typeface="Informal Roman" panose="030604020304060B0204" pitchFamily="66" charset="0"/>
              </a:rPr>
              <a:t>for food</a:t>
            </a:r>
          </a:p>
        </p:txBody>
      </p:sp>
      <p:cxnSp>
        <p:nvCxnSpPr>
          <p:cNvPr id="7" name="Straight Arrow Connector 6"/>
          <p:cNvCxnSpPr/>
          <p:nvPr/>
        </p:nvCxnSpPr>
        <p:spPr bwMode="auto">
          <a:xfrm flipH="1" flipV="1">
            <a:off x="4953000" y="2476106"/>
            <a:ext cx="1752600" cy="402478"/>
          </a:xfrm>
          <a:prstGeom prst="straightConnector1">
            <a:avLst/>
          </a:prstGeom>
          <a:solidFill>
            <a:schemeClr val="accent1"/>
          </a:solidFill>
          <a:ln w="57150" cap="flat" cmpd="sng" algn="ctr">
            <a:solidFill>
              <a:schemeClr val="accent2">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705602" y="2684804"/>
            <a:ext cx="2061783" cy="923330"/>
          </a:xfrm>
          <a:prstGeom prst="rect">
            <a:avLst/>
          </a:prstGeom>
          <a:noFill/>
        </p:spPr>
        <p:txBody>
          <a:bodyPr wrap="none" rtlCol="0">
            <a:spAutoFit/>
          </a:bodyPr>
          <a:lstStyle/>
          <a:p>
            <a:pPr eaLnBrk="0" fontAlgn="base" hangingPunct="0">
              <a:lnSpc>
                <a:spcPct val="90000"/>
              </a:lnSpc>
              <a:spcBef>
                <a:spcPct val="0"/>
              </a:spcBef>
              <a:spcAft>
                <a:spcPct val="0"/>
              </a:spcAft>
            </a:pPr>
            <a:r>
              <a:rPr lang="en-US" sz="2000" i="1" dirty="0">
                <a:solidFill>
                  <a:srgbClr val="3333CC">
                    <a:lumMod val="50000"/>
                  </a:srgbClr>
                </a:solidFill>
                <a:latin typeface="Times New Roman" pitchFamily="18" charset="0"/>
                <a:cs typeface="Times New Roman" panose="02020603050405020304" pitchFamily="18" charset="0"/>
              </a:rPr>
              <a:t>Physicist who</a:t>
            </a:r>
            <a:br>
              <a:rPr lang="en-US" sz="2000" i="1" dirty="0">
                <a:solidFill>
                  <a:srgbClr val="3333CC">
                    <a:lumMod val="50000"/>
                  </a:srgbClr>
                </a:solidFill>
                <a:latin typeface="Times New Roman" pitchFamily="18" charset="0"/>
                <a:cs typeface="Times New Roman" panose="02020603050405020304" pitchFamily="18" charset="0"/>
              </a:rPr>
            </a:br>
            <a:r>
              <a:rPr lang="en-US" sz="2000" i="1" dirty="0">
                <a:solidFill>
                  <a:srgbClr val="3333CC">
                    <a:lumMod val="50000"/>
                  </a:srgbClr>
                </a:solidFill>
                <a:latin typeface="Times New Roman" pitchFamily="18" charset="0"/>
                <a:cs typeface="Times New Roman" panose="02020603050405020304" pitchFamily="18" charset="0"/>
              </a:rPr>
              <a:t>never learned </a:t>
            </a:r>
            <a:br>
              <a:rPr lang="en-US" sz="2000" i="1" dirty="0">
                <a:solidFill>
                  <a:srgbClr val="3333CC">
                    <a:lumMod val="50000"/>
                  </a:srgbClr>
                </a:solidFill>
                <a:latin typeface="Times New Roman" pitchFamily="18" charset="0"/>
                <a:cs typeface="Times New Roman" panose="02020603050405020304" pitchFamily="18" charset="0"/>
              </a:rPr>
            </a:br>
            <a:r>
              <a:rPr lang="en-US" sz="2000" i="1" dirty="0">
                <a:solidFill>
                  <a:srgbClr val="3333CC">
                    <a:lumMod val="50000"/>
                  </a:srgbClr>
                </a:solidFill>
                <a:latin typeface="Times New Roman" pitchFamily="18" charset="0"/>
                <a:cs typeface="Times New Roman" panose="02020603050405020304" pitchFamily="18" charset="0"/>
              </a:rPr>
              <a:t>to give good talks</a:t>
            </a:r>
            <a:r>
              <a:rPr lang="en-US" sz="2000" dirty="0">
                <a:solidFill>
                  <a:srgbClr val="000000"/>
                </a:solidFill>
                <a:latin typeface="Times New Roman" pitchFamily="18" charset="0"/>
                <a:cs typeface="Times New Roman" panose="02020603050405020304" pitchFamily="18" charset="0"/>
              </a:rPr>
              <a:t> </a:t>
            </a:r>
          </a:p>
        </p:txBody>
      </p:sp>
    </p:spTree>
    <p:extLst>
      <p:ext uri="{BB962C8B-B14F-4D97-AF65-F5344CB8AC3E}">
        <p14:creationId xmlns:p14="http://schemas.microsoft.com/office/powerpoint/2010/main" val="32498240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F1953E4-7C97-E044-9E86-CC962EA405B8}"/>
              </a:ext>
            </a:extLst>
          </p:cNvPr>
          <p:cNvSpPr txBox="1">
            <a:spLocks noChangeArrowheads="1"/>
          </p:cNvSpPr>
          <p:nvPr/>
        </p:nvSpPr>
        <p:spPr>
          <a:xfrm>
            <a:off x="685800" y="259277"/>
            <a:ext cx="4572000" cy="562363"/>
          </a:xfrm>
          <a:prstGeom prst="rect">
            <a:avLst/>
          </a:prstGeom>
        </p:spPr>
        <p:txBody>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a:lstStyle>
          <a:p>
            <a:r>
              <a:rPr lang="en-US" sz="2800" i="1" kern="0" dirty="0">
                <a:latin typeface="Calibri" pitchFamily="34" charset="0"/>
                <a:cs typeface="Calibri" pitchFamily="34" charset="0"/>
              </a:rPr>
              <a:t>What makes a good talk?</a:t>
            </a:r>
          </a:p>
        </p:txBody>
      </p:sp>
      <p:sp>
        <p:nvSpPr>
          <p:cNvPr id="3" name="Rectangle 3">
            <a:extLst>
              <a:ext uri="{FF2B5EF4-FFF2-40B4-BE49-F238E27FC236}">
                <a16:creationId xmlns:a16="http://schemas.microsoft.com/office/drawing/2014/main" id="{8B09A057-9EE4-FE49-8945-265A2755C54B}"/>
              </a:ext>
            </a:extLst>
          </p:cNvPr>
          <p:cNvSpPr txBox="1">
            <a:spLocks noChangeArrowheads="1"/>
          </p:cNvSpPr>
          <p:nvPr/>
        </p:nvSpPr>
        <p:spPr>
          <a:xfrm>
            <a:off x="685800" y="1081843"/>
            <a:ext cx="8305800" cy="562363"/>
          </a:xfrm>
          <a:prstGeom prst="rect">
            <a:avLst/>
          </a:prstGeom>
        </p:spPr>
        <p:txBody>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a:lstStyle>
          <a:p>
            <a:r>
              <a:rPr lang="en-US" sz="4000" kern="0" dirty="0">
                <a:solidFill>
                  <a:srgbClr val="FF0000"/>
                </a:solidFill>
                <a:latin typeface="Calibri" pitchFamily="34" charset="0"/>
                <a:cs typeface="Calibri" pitchFamily="34" charset="0"/>
              </a:rPr>
              <a:t>Did you learn something interesting?</a:t>
            </a:r>
          </a:p>
        </p:txBody>
      </p:sp>
      <p:sp>
        <p:nvSpPr>
          <p:cNvPr id="4" name="Rectangle 3">
            <a:extLst>
              <a:ext uri="{FF2B5EF4-FFF2-40B4-BE49-F238E27FC236}">
                <a16:creationId xmlns:a16="http://schemas.microsoft.com/office/drawing/2014/main" id="{A0E6A977-5EA6-3244-92BE-0DA365B10E5B}"/>
              </a:ext>
            </a:extLst>
          </p:cNvPr>
          <p:cNvSpPr txBox="1">
            <a:spLocks noChangeArrowheads="1"/>
          </p:cNvSpPr>
          <p:nvPr/>
        </p:nvSpPr>
        <p:spPr>
          <a:xfrm>
            <a:off x="685800" y="3962797"/>
            <a:ext cx="4572000" cy="562363"/>
          </a:xfrm>
          <a:prstGeom prst="rect">
            <a:avLst/>
          </a:prstGeom>
        </p:spPr>
        <p:txBody>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a:lstStyle>
          <a:p>
            <a:r>
              <a:rPr lang="en-US" sz="4000" kern="0" dirty="0">
                <a:solidFill>
                  <a:srgbClr val="FF0000"/>
                </a:solidFill>
                <a:latin typeface="Calibri" pitchFamily="34" charset="0"/>
                <a:cs typeface="Calibri" pitchFamily="34" charset="0"/>
              </a:rPr>
              <a:t>Were you engaged?</a:t>
            </a:r>
          </a:p>
        </p:txBody>
      </p:sp>
      <p:sp>
        <p:nvSpPr>
          <p:cNvPr id="6" name="Rectangle 3">
            <a:extLst>
              <a:ext uri="{FF2B5EF4-FFF2-40B4-BE49-F238E27FC236}">
                <a16:creationId xmlns:a16="http://schemas.microsoft.com/office/drawing/2014/main" id="{8D9F8001-0B95-2348-BE7B-6C81B83FCC1B}"/>
              </a:ext>
            </a:extLst>
          </p:cNvPr>
          <p:cNvSpPr txBox="1">
            <a:spLocks noChangeArrowheads="1"/>
          </p:cNvSpPr>
          <p:nvPr/>
        </p:nvSpPr>
        <p:spPr>
          <a:xfrm>
            <a:off x="685800" y="1766918"/>
            <a:ext cx="7696200" cy="562363"/>
          </a:xfrm>
          <a:prstGeom prst="rect">
            <a:avLst/>
          </a:prstGeom>
        </p:spPr>
        <p:txBody>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a:lstStyle>
          <a:p>
            <a:pPr marL="0" indent="0"/>
            <a:r>
              <a:rPr lang="en-US" kern="0" dirty="0">
                <a:latin typeface="Calibri" pitchFamily="34" charset="0"/>
                <a:cs typeface="Calibri" pitchFamily="34" charset="0"/>
              </a:rPr>
              <a:t>- Talk should be structured well/pedagogical</a:t>
            </a:r>
          </a:p>
          <a:p>
            <a:r>
              <a:rPr lang="en-US" kern="0" dirty="0">
                <a:latin typeface="Calibri" pitchFamily="34" charset="0"/>
                <a:cs typeface="Calibri" pitchFamily="34" charset="0"/>
              </a:rPr>
              <a:t>- Talk should establish the Why, How, What, and Conclusion</a:t>
            </a:r>
          </a:p>
        </p:txBody>
      </p:sp>
      <p:sp>
        <p:nvSpPr>
          <p:cNvPr id="7" name="Rectangle 3">
            <a:extLst>
              <a:ext uri="{FF2B5EF4-FFF2-40B4-BE49-F238E27FC236}">
                <a16:creationId xmlns:a16="http://schemas.microsoft.com/office/drawing/2014/main" id="{AB81FA59-86AD-304F-8A52-22B0558D7C24}"/>
              </a:ext>
            </a:extLst>
          </p:cNvPr>
          <p:cNvSpPr txBox="1">
            <a:spLocks noChangeArrowheads="1"/>
          </p:cNvSpPr>
          <p:nvPr/>
        </p:nvSpPr>
        <p:spPr>
          <a:xfrm>
            <a:off x="685800" y="4648202"/>
            <a:ext cx="8001000" cy="562363"/>
          </a:xfrm>
          <a:prstGeom prst="rect">
            <a:avLst/>
          </a:prstGeom>
        </p:spPr>
        <p:txBody>
          <a:bodyPr/>
          <a:lst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b="1">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b="1">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b="1">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Times New Roman" pitchFamily="18" charset="0"/>
              </a:defRPr>
            </a:lvl4pPr>
            <a:lvl5pPr marL="2057400" indent="-228600" algn="l" rtl="0" eaLnBrk="0" fontAlgn="base" hangingPunct="0">
              <a:spcBef>
                <a:spcPct val="20000"/>
              </a:spcBef>
              <a:spcAft>
                <a:spcPct val="0"/>
              </a:spcAft>
              <a:defRPr sz="2000">
                <a:solidFill>
                  <a:srgbClr val="000066"/>
                </a:solidFill>
                <a:latin typeface="Times New Roman" pitchFamily="18" charset="0"/>
              </a:defRPr>
            </a:lvl5pPr>
            <a:lvl6pPr marL="2514600" indent="-228600" algn="l" rtl="0" eaLnBrk="0" fontAlgn="base" hangingPunct="0">
              <a:spcBef>
                <a:spcPct val="20000"/>
              </a:spcBef>
              <a:spcAft>
                <a:spcPct val="0"/>
              </a:spcAft>
              <a:defRPr sz="2000">
                <a:solidFill>
                  <a:srgbClr val="000066"/>
                </a:solidFill>
                <a:latin typeface="Times New Roman" pitchFamily="18" charset="0"/>
              </a:defRPr>
            </a:lvl6pPr>
            <a:lvl7pPr marL="2971800" indent="-228600" algn="l" rtl="0" eaLnBrk="0" fontAlgn="base" hangingPunct="0">
              <a:spcBef>
                <a:spcPct val="20000"/>
              </a:spcBef>
              <a:spcAft>
                <a:spcPct val="0"/>
              </a:spcAft>
              <a:defRPr sz="2000">
                <a:solidFill>
                  <a:srgbClr val="000066"/>
                </a:solidFill>
                <a:latin typeface="Times New Roman" pitchFamily="18" charset="0"/>
              </a:defRPr>
            </a:lvl7pPr>
            <a:lvl8pPr marL="3429000" indent="-228600" algn="l" rtl="0" eaLnBrk="0" fontAlgn="base" hangingPunct="0">
              <a:spcBef>
                <a:spcPct val="20000"/>
              </a:spcBef>
              <a:spcAft>
                <a:spcPct val="0"/>
              </a:spcAft>
              <a:defRPr sz="2000">
                <a:solidFill>
                  <a:srgbClr val="000066"/>
                </a:solidFill>
                <a:latin typeface="Times New Roman" pitchFamily="18" charset="0"/>
              </a:defRPr>
            </a:lvl8pPr>
            <a:lvl9pPr marL="3886200" indent="-228600" algn="l" rtl="0" eaLnBrk="0" fontAlgn="base" hangingPunct="0">
              <a:spcBef>
                <a:spcPct val="20000"/>
              </a:spcBef>
              <a:spcAft>
                <a:spcPct val="0"/>
              </a:spcAft>
              <a:defRPr sz="2000">
                <a:solidFill>
                  <a:srgbClr val="000066"/>
                </a:solidFill>
                <a:latin typeface="Times New Roman" pitchFamily="18" charset="0"/>
              </a:defRPr>
            </a:lvl9pPr>
          </a:lstStyle>
          <a:p>
            <a:pPr marL="0" indent="0"/>
            <a:r>
              <a:rPr lang="en-US" kern="0" dirty="0">
                <a:latin typeface="Calibri" pitchFamily="34" charset="0"/>
                <a:cs typeface="Calibri" pitchFamily="34" charset="0"/>
              </a:rPr>
              <a:t>- Talk should be targeted to specific audience</a:t>
            </a:r>
          </a:p>
          <a:p>
            <a:r>
              <a:rPr lang="en-US" kern="0" dirty="0">
                <a:latin typeface="Calibri" pitchFamily="34" charset="0"/>
                <a:cs typeface="Calibri" pitchFamily="34" charset="0"/>
              </a:rPr>
              <a:t>- Talk should have good presentation and delivery</a:t>
            </a:r>
          </a:p>
        </p:txBody>
      </p:sp>
    </p:spTree>
    <p:extLst>
      <p:ext uri="{BB962C8B-B14F-4D97-AF65-F5344CB8AC3E}">
        <p14:creationId xmlns:p14="http://schemas.microsoft.com/office/powerpoint/2010/main" val="3547349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CE3FA2-1C06-FA45-836F-30461C080461}"/>
              </a:ext>
            </a:extLst>
          </p:cNvPr>
          <p:cNvSpPr/>
          <p:nvPr/>
        </p:nvSpPr>
        <p:spPr>
          <a:xfrm>
            <a:off x="609600" y="304802"/>
            <a:ext cx="8077200" cy="5847755"/>
          </a:xfrm>
          <a:prstGeom prst="rect">
            <a:avLst/>
          </a:prstGeom>
        </p:spPr>
        <p:txBody>
          <a:bodyPr wrap="square">
            <a:spAutoFit/>
          </a:bodyPr>
          <a:lstStyle/>
          <a:p>
            <a:pPr algn="ctr" eaLnBrk="0" fontAlgn="base" hangingPunct="0">
              <a:spcBef>
                <a:spcPct val="0"/>
              </a:spcBef>
              <a:spcAft>
                <a:spcPct val="0"/>
              </a:spcAft>
            </a:pPr>
            <a:r>
              <a:rPr lang="en-US" sz="2800" b="1" dirty="0">
                <a:solidFill>
                  <a:srgbClr val="FF0000"/>
                </a:solidFill>
                <a:latin typeface="Calibri" panose="020F0502020204030204" pitchFamily="34" charset="0"/>
                <a:cs typeface="Calibri" panose="020F0502020204030204" pitchFamily="34" charset="0"/>
              </a:rPr>
              <a:t>Learning something interesting</a:t>
            </a:r>
          </a:p>
          <a:p>
            <a:pPr eaLnBrk="0" fontAlgn="base" hangingPunct="0">
              <a:spcBef>
                <a:spcPct val="0"/>
              </a:spcBef>
              <a:spcAft>
                <a:spcPct val="0"/>
              </a:spcAft>
            </a:pPr>
            <a:endParaRPr lang="en-US" dirty="0">
              <a:solidFill>
                <a:srgbClr val="011993"/>
              </a:solidFill>
              <a:latin typeface="Calibri" panose="020F0502020204030204" pitchFamily="34" charset="0"/>
              <a:cs typeface="Calibri" panose="020F0502020204030204" pitchFamily="34" charset="0"/>
            </a:endParaRP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t>
            </a:r>
            <a:r>
              <a:rPr lang="en-US" sz="2800" b="1" dirty="0">
                <a:solidFill>
                  <a:srgbClr val="7A81FF"/>
                </a:solidFill>
                <a:latin typeface="Calibri" panose="020F0502020204030204" pitchFamily="34" charset="0"/>
                <a:cs typeface="Calibri" panose="020F0502020204030204" pitchFamily="34" charset="0"/>
              </a:rPr>
              <a:t>What</a:t>
            </a:r>
            <a:r>
              <a:rPr lang="en-US" sz="2800" dirty="0">
                <a:solidFill>
                  <a:srgbClr val="7A81FF"/>
                </a:solidFill>
                <a:latin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cs typeface="Calibri" panose="020F0502020204030204" pitchFamily="34" charset="0"/>
              </a:rPr>
              <a:t>are you learning: how clearly does the speaker establish their point?</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t>
            </a:r>
            <a:r>
              <a:rPr lang="en-US" sz="2800" b="1" dirty="0">
                <a:solidFill>
                  <a:srgbClr val="7A81FF"/>
                </a:solidFill>
                <a:latin typeface="Calibri" panose="020F0502020204030204" pitchFamily="34" charset="0"/>
                <a:cs typeface="Calibri" panose="020F0502020204030204" pitchFamily="34" charset="0"/>
              </a:rPr>
              <a:t>Why should you believe it</a:t>
            </a:r>
            <a:r>
              <a:rPr lang="en-US" sz="2800" dirty="0">
                <a:solidFill>
                  <a:srgbClr val="000000"/>
                </a:solidFill>
                <a:latin typeface="Calibri" panose="020F0502020204030204" pitchFamily="34" charset="0"/>
                <a:cs typeface="Calibri" panose="020F0502020204030204" pitchFamily="34" charset="0"/>
              </a:rPr>
              <a:t>? How well does the speaker support their claims?</a:t>
            </a:r>
          </a:p>
          <a:p>
            <a:pPr lvl="1"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Did the speaker clearly explain the </a:t>
            </a:r>
            <a:r>
              <a:rPr lang="en-US" sz="2800" b="1" dirty="0">
                <a:solidFill>
                  <a:srgbClr val="7A81FF"/>
                </a:solidFill>
                <a:latin typeface="Calibri" panose="020F0502020204030204" pitchFamily="34" charset="0"/>
                <a:cs typeface="Calibri" panose="020F0502020204030204" pitchFamily="34" charset="0"/>
              </a:rPr>
              <a:t>logic</a:t>
            </a:r>
            <a:r>
              <a:rPr lang="en-US" sz="2800" dirty="0">
                <a:solidFill>
                  <a:srgbClr val="7A81FF"/>
                </a:solidFill>
                <a:latin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cs typeface="Calibri" panose="020F0502020204030204" pitchFamily="34" charset="0"/>
              </a:rPr>
              <a:t>behind their results?</a:t>
            </a:r>
          </a:p>
          <a:p>
            <a:pPr lvl="1"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Are the </a:t>
            </a:r>
            <a:r>
              <a:rPr lang="en-US" sz="2800" b="1" dirty="0">
                <a:solidFill>
                  <a:srgbClr val="2D2DB9">
                    <a:lumMod val="60000"/>
                    <a:lumOff val="40000"/>
                  </a:srgbClr>
                </a:solidFill>
                <a:latin typeface="Calibri" panose="020F0502020204030204" pitchFamily="34" charset="0"/>
                <a:cs typeface="Calibri" panose="020F0502020204030204" pitchFamily="34" charset="0"/>
              </a:rPr>
              <a:t>plots</a:t>
            </a:r>
            <a:r>
              <a:rPr lang="en-US" sz="2800" dirty="0">
                <a:solidFill>
                  <a:srgbClr val="000000"/>
                </a:solidFill>
                <a:latin typeface="Calibri" panose="020F0502020204030204" pitchFamily="34" charset="0"/>
                <a:cs typeface="Calibri" panose="020F0502020204030204" pitchFamily="34" charset="0"/>
              </a:rPr>
              <a:t> and data clear and are there references?</a:t>
            </a:r>
          </a:p>
          <a:p>
            <a:pPr eaLnBrk="0" fontAlgn="base" hangingPunct="0">
              <a:spcBef>
                <a:spcPct val="0"/>
              </a:spcBef>
              <a:spcAft>
                <a:spcPts val="600"/>
              </a:spcAft>
            </a:pPr>
            <a:r>
              <a:rPr lang="en-US" sz="2800" dirty="0">
                <a:solidFill>
                  <a:srgbClr val="000000"/>
                </a:solidFill>
                <a:latin typeface="Calibri" panose="020F0502020204030204" pitchFamily="34" charset="0"/>
                <a:cs typeface="Calibri" panose="020F0502020204030204" pitchFamily="34" charset="0"/>
              </a:rPr>
              <a:t>• </a:t>
            </a:r>
            <a:r>
              <a:rPr lang="en-US" sz="2800" b="1" dirty="0">
                <a:solidFill>
                  <a:srgbClr val="7A81FF"/>
                </a:solidFill>
                <a:latin typeface="Calibri" panose="020F0502020204030204" pitchFamily="34" charset="0"/>
                <a:cs typeface="Calibri" panose="020F0502020204030204" pitchFamily="34" charset="0"/>
              </a:rPr>
              <a:t>Why should you care</a:t>
            </a:r>
            <a:r>
              <a:rPr lang="en-US" sz="2800" dirty="0">
                <a:solidFill>
                  <a:srgbClr val="000000"/>
                </a:solidFill>
                <a:latin typeface="Calibri" panose="020F0502020204030204" pitchFamily="34" charset="0"/>
                <a:cs typeface="Calibri" panose="020F0502020204030204" pitchFamily="34" charset="0"/>
              </a:rPr>
              <a:t>? How well does the speaker convey the importance of the results and the bigger picture they fit into?</a:t>
            </a:r>
          </a:p>
        </p:txBody>
      </p:sp>
      <p:sp>
        <p:nvSpPr>
          <p:cNvPr id="3" name="TextBox 2">
            <a:extLst>
              <a:ext uri="{FF2B5EF4-FFF2-40B4-BE49-F238E27FC236}">
                <a16:creationId xmlns:a16="http://schemas.microsoft.com/office/drawing/2014/main" id="{25DC4DAC-72BA-A84D-81AD-65CA93A44EC5}"/>
              </a:ext>
            </a:extLst>
          </p:cNvPr>
          <p:cNvSpPr txBox="1"/>
          <p:nvPr/>
        </p:nvSpPr>
        <p:spPr>
          <a:xfrm>
            <a:off x="1626605" y="6248400"/>
            <a:ext cx="6043193" cy="523220"/>
          </a:xfrm>
          <a:prstGeom prst="rect">
            <a:avLst/>
          </a:prstGeom>
          <a:noFill/>
        </p:spPr>
        <p:txBody>
          <a:bodyPr wrap="none" rtlCol="0">
            <a:spAutoFit/>
          </a:bodyPr>
          <a:lstStyle/>
          <a:p>
            <a:pPr eaLnBrk="0" fontAlgn="base" hangingPunct="0">
              <a:spcBef>
                <a:spcPct val="0"/>
              </a:spcBef>
              <a:spcAft>
                <a:spcPct val="0"/>
              </a:spcAft>
            </a:pPr>
            <a:r>
              <a:rPr lang="en-US" sz="2800" dirty="0">
                <a:solidFill>
                  <a:srgbClr val="FF0000"/>
                </a:solidFill>
                <a:latin typeface="Calibri" panose="020F0502020204030204" pitchFamily="34" charset="0"/>
                <a:cs typeface="Calibri" panose="020F0502020204030204" pitchFamily="34" charset="0"/>
              </a:rPr>
              <a:t>Structure: Why, How, What, Conclusions</a:t>
            </a:r>
          </a:p>
        </p:txBody>
      </p:sp>
    </p:spTree>
    <p:extLst>
      <p:ext uri="{BB962C8B-B14F-4D97-AF65-F5344CB8AC3E}">
        <p14:creationId xmlns:p14="http://schemas.microsoft.com/office/powerpoint/2010/main" val="1722265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838200" y="856879"/>
            <a:ext cx="7543800" cy="838200"/>
          </a:xfrm>
        </p:spPr>
        <p:txBody>
          <a:bodyPr vert="horz" wrap="square" lIns="92075" tIns="46038" rIns="92075" bIns="46038" numCol="1" anchor="b" anchorCtr="0" compatLnSpc="1">
            <a:prstTxWarp prst="textNoShape">
              <a:avLst/>
            </a:prstTxWarp>
          </a:bodyPr>
          <a:lstStyle/>
          <a:p>
            <a:pPr eaLnBrk="1" hangingPunct="1">
              <a:lnSpc>
                <a:spcPct val="85000"/>
              </a:lnSpc>
              <a:defRPr/>
            </a:pPr>
            <a:r>
              <a:rPr lang="en-US" sz="3200" dirty="0">
                <a:solidFill>
                  <a:schemeClr val="accent6">
                    <a:lumMod val="50000"/>
                  </a:schemeClr>
                </a:solidFill>
              </a:rPr>
              <a:t>The important points should be previewed </a:t>
            </a:r>
            <a:br>
              <a:rPr lang="en-US" sz="3200" dirty="0">
                <a:solidFill>
                  <a:schemeClr val="accent6">
                    <a:lumMod val="50000"/>
                  </a:schemeClr>
                </a:solidFill>
              </a:rPr>
            </a:br>
            <a:r>
              <a:rPr lang="en-US" sz="3200" dirty="0">
                <a:solidFill>
                  <a:schemeClr val="accent6">
                    <a:lumMod val="50000"/>
                  </a:schemeClr>
                </a:solidFill>
              </a:rPr>
              <a:t>at the beginning of the talk</a:t>
            </a:r>
          </a:p>
        </p:txBody>
      </p:sp>
      <p:sp>
        <p:nvSpPr>
          <p:cNvPr id="21507" name="Rectangle 3"/>
          <p:cNvSpPr>
            <a:spLocks noGrp="1" noChangeArrowheads="1"/>
          </p:cNvSpPr>
          <p:nvPr>
            <p:ph idx="1"/>
          </p:nvPr>
        </p:nvSpPr>
        <p:spPr>
          <a:xfrm>
            <a:off x="990600" y="1905000"/>
            <a:ext cx="7772400" cy="1995654"/>
          </a:xfrm>
          <a:noFill/>
        </p:spPr>
        <p:txBody>
          <a:bodyPr vert="horz" wrap="square" lIns="92075" tIns="46038" rIns="92075" bIns="46038" numCol="1" anchor="t" anchorCtr="0" compatLnSpc="1">
            <a:prstTxWarp prst="textNoShape">
              <a:avLst/>
            </a:prstTxWarp>
          </a:bodyPr>
          <a:lstStyle/>
          <a:p>
            <a:pPr eaLnBrk="1" hangingPunct="1">
              <a:lnSpc>
                <a:spcPct val="85000"/>
              </a:lnSpc>
              <a:spcBef>
                <a:spcPct val="15000"/>
              </a:spcBef>
            </a:pPr>
            <a:r>
              <a:rPr lang="en-US" sz="2400" dirty="0"/>
              <a:t>Adhere to the speaker’s “Rule of 3”: </a:t>
            </a:r>
          </a:p>
          <a:p>
            <a:pPr marL="914400" lvl="1" indent="-457200" eaLnBrk="1" hangingPunct="1">
              <a:lnSpc>
                <a:spcPct val="85000"/>
              </a:lnSpc>
              <a:spcBef>
                <a:spcPct val="15000"/>
              </a:spcBef>
              <a:buFont typeface="Wingdings" panose="05000000000000000000" pitchFamily="2" charset="2"/>
              <a:buChar char="§"/>
            </a:pPr>
            <a:r>
              <a:rPr lang="en-US" sz="2400" dirty="0"/>
              <a:t>tell ’em what you’re going to tell ’em</a:t>
            </a:r>
          </a:p>
          <a:p>
            <a:pPr marL="914400" lvl="1" indent="-457200" eaLnBrk="1" hangingPunct="1">
              <a:lnSpc>
                <a:spcPct val="85000"/>
              </a:lnSpc>
              <a:spcBef>
                <a:spcPct val="15000"/>
              </a:spcBef>
              <a:buFont typeface="Wingdings" panose="05000000000000000000" pitchFamily="2" charset="2"/>
              <a:buChar char="§"/>
            </a:pPr>
            <a:r>
              <a:rPr lang="en-US" sz="2400" dirty="0"/>
              <a:t>tell ’em</a:t>
            </a:r>
          </a:p>
          <a:p>
            <a:pPr marL="914400" lvl="1" indent="-457200" eaLnBrk="1" hangingPunct="1">
              <a:lnSpc>
                <a:spcPct val="85000"/>
              </a:lnSpc>
              <a:spcBef>
                <a:spcPct val="15000"/>
              </a:spcBef>
              <a:buFont typeface="Wingdings" panose="05000000000000000000" pitchFamily="2" charset="2"/>
              <a:buChar char="§"/>
            </a:pPr>
            <a:r>
              <a:rPr lang="en-US" sz="2400" dirty="0"/>
              <a:t>tell ’em what you told ’em</a:t>
            </a:r>
          </a:p>
          <a:p>
            <a:pPr eaLnBrk="1" hangingPunct="1">
              <a:lnSpc>
                <a:spcPct val="85000"/>
              </a:lnSpc>
              <a:spcBef>
                <a:spcPct val="15000"/>
              </a:spcBef>
            </a:pPr>
            <a:endParaRPr lang="en-US" sz="2400" dirty="0"/>
          </a:p>
          <a:p>
            <a:pPr eaLnBrk="1" hangingPunct="1">
              <a:lnSpc>
                <a:spcPct val="85000"/>
              </a:lnSpc>
              <a:spcBef>
                <a:spcPct val="15000"/>
              </a:spcBef>
            </a:pPr>
            <a:r>
              <a:rPr lang="en-US" sz="2400" dirty="0"/>
              <a:t>An outline slide can be used for longer talks</a:t>
            </a:r>
          </a:p>
        </p:txBody>
      </p:sp>
      <p:grpSp>
        <p:nvGrpSpPr>
          <p:cNvPr id="8" name="Group 7"/>
          <p:cNvGrpSpPr/>
          <p:nvPr/>
        </p:nvGrpSpPr>
        <p:grpSpPr>
          <a:xfrm>
            <a:off x="381002" y="4191000"/>
            <a:ext cx="4387735" cy="2382096"/>
            <a:chOff x="251707" y="3677496"/>
            <a:chExt cx="4821828" cy="27432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07" y="3677496"/>
              <a:ext cx="4821828" cy="2743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306014" y="4572000"/>
              <a:ext cx="2667000" cy="248103"/>
            </a:xfrm>
            <a:prstGeom prst="rect">
              <a:avLst/>
            </a:prstGeom>
            <a:solidFill>
              <a:schemeClr val="bg1"/>
            </a:solidFill>
          </p:spPr>
          <p:txBody>
            <a:bodyPr wrap="square" rtlCol="0">
              <a:spAutoFit/>
            </a:bodyPr>
            <a:lstStyle/>
            <a:p>
              <a:pPr eaLnBrk="0" fontAlgn="base" hangingPunct="0">
                <a:spcBef>
                  <a:spcPct val="0"/>
                </a:spcBef>
                <a:spcAft>
                  <a:spcPct val="0"/>
                </a:spcAft>
              </a:pPr>
              <a:endParaRPr lang="en-US" sz="800" dirty="0">
                <a:solidFill>
                  <a:srgbClr val="000000"/>
                </a:solidFill>
                <a:latin typeface="Times New Roman" pitchFamily="18" charset="0"/>
              </a:endParaRP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923" y="4230792"/>
            <a:ext cx="3925479" cy="234230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81002" y="6657203"/>
            <a:ext cx="2890535" cy="276999"/>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00000"/>
                </a:solidFill>
                <a:latin typeface="Calibri" panose="020F0502020204030204" pitchFamily="34" charset="0"/>
              </a:rPr>
              <a:t>Example from a PHYS 596 journal club talk</a:t>
            </a:r>
          </a:p>
        </p:txBody>
      </p:sp>
      <p:sp>
        <p:nvSpPr>
          <p:cNvPr id="2" name="TextBox 1">
            <a:extLst>
              <a:ext uri="{FF2B5EF4-FFF2-40B4-BE49-F238E27FC236}">
                <a16:creationId xmlns:a16="http://schemas.microsoft.com/office/drawing/2014/main" id="{B788927D-1EBA-0643-849A-B093043228FF}"/>
              </a:ext>
            </a:extLst>
          </p:cNvPr>
          <p:cNvSpPr txBox="1"/>
          <p:nvPr/>
        </p:nvSpPr>
        <p:spPr>
          <a:xfrm>
            <a:off x="990602" y="185296"/>
            <a:ext cx="6264857"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latin typeface="Calibri" panose="020F0502020204030204" pitchFamily="34" charset="0"/>
                <a:cs typeface="Calibri" panose="020F0502020204030204" pitchFamily="34" charset="0"/>
              </a:rPr>
              <a:t>Some techniques to look out for in a good talk …</a:t>
            </a:r>
          </a:p>
        </p:txBody>
      </p:sp>
    </p:spTree>
    <p:extLst>
      <p:ext uri="{BB962C8B-B14F-4D97-AF65-F5344CB8AC3E}">
        <p14:creationId xmlns:p14="http://schemas.microsoft.com/office/powerpoint/2010/main" val="3602943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7218"/>
                                        </p:tgtEl>
                                        <p:attrNameLst>
                                          <p:attrName>style.visibility</p:attrName>
                                        </p:attrNameLst>
                                      </p:cBhvr>
                                      <p:to>
                                        <p:strVal val="visible"/>
                                      </p:to>
                                    </p:set>
                                    <p:animEffect transition="in" filter="fade">
                                      <p:cBhvr>
                                        <p:cTn id="7" dur="500"/>
                                        <p:tgtEl>
                                          <p:spTgt spid="777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fade">
                                      <p:cBhvr>
                                        <p:cTn id="10" dur="500"/>
                                        <p:tgtEl>
                                          <p:spTgt spid="2150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Effect transition="in" filter="fade">
                                      <p:cBhvr>
                                        <p:cTn id="13" dur="500"/>
                                        <p:tgtEl>
                                          <p:spTgt spid="2150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fade">
                                      <p:cBhvr>
                                        <p:cTn id="16" dur="500"/>
                                        <p:tgtEl>
                                          <p:spTgt spid="2150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500"/>
                                        <p:tgtEl>
                                          <p:spTgt spid="2150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fade">
                                      <p:cBhvr>
                                        <p:cTn id="24" dur="500"/>
                                        <p:tgtEl>
                                          <p:spTgt spid="2150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8" grpId="0"/>
      <p:bldP spid="21507"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0913" y="225425"/>
            <a:ext cx="7772400" cy="533400"/>
          </a:xfrm>
        </p:spPr>
        <p:txBody>
          <a:bodyPr vert="horz" wrap="square" lIns="92075" tIns="46038" rIns="92075" bIns="46038" numCol="1" anchor="b" anchorCtr="0" compatLnSpc="1">
            <a:prstTxWarp prst="textNoShape">
              <a:avLst/>
            </a:prstTxWarp>
          </a:bodyPr>
          <a:lstStyle/>
          <a:p>
            <a:r>
              <a:rPr lang="en-US" sz="3200" dirty="0"/>
              <a:t>The important points (IPs) should be clear</a:t>
            </a:r>
          </a:p>
        </p:txBody>
      </p:sp>
      <p:sp>
        <p:nvSpPr>
          <p:cNvPr id="6147" name="Rectangle 3"/>
          <p:cNvSpPr>
            <a:spLocks noGrp="1" noChangeArrowheads="1"/>
          </p:cNvSpPr>
          <p:nvPr>
            <p:ph type="body" idx="1"/>
          </p:nvPr>
        </p:nvSpPr>
        <p:spPr>
          <a:xfrm>
            <a:off x="533400" y="3858659"/>
            <a:ext cx="8458200" cy="2618343"/>
          </a:xfrm>
          <a:noFill/>
        </p:spPr>
        <p:txBody>
          <a:bodyPr vert="horz" wrap="square" lIns="92075" tIns="46038" rIns="92075" bIns="46038" numCol="1" anchor="t" anchorCtr="0" compatLnSpc="1">
            <a:prstTxWarp prst="textNoShape">
              <a:avLst/>
            </a:prstTxWarp>
          </a:bodyPr>
          <a:lstStyle/>
          <a:p>
            <a:pPr>
              <a:spcBef>
                <a:spcPts val="0"/>
              </a:spcBef>
              <a:spcAft>
                <a:spcPts val="600"/>
              </a:spcAft>
            </a:pPr>
            <a:r>
              <a:rPr lang="en-US" dirty="0">
                <a:solidFill>
                  <a:schemeClr val="folHlink"/>
                </a:solidFill>
              </a:rPr>
              <a:t>Was the terminology and level of detail appropriate for the audience?</a:t>
            </a:r>
          </a:p>
          <a:p>
            <a:pPr>
              <a:spcBef>
                <a:spcPts val="0"/>
              </a:spcBef>
              <a:spcAft>
                <a:spcPts val="600"/>
              </a:spcAft>
            </a:pPr>
            <a:r>
              <a:rPr lang="en-US" dirty="0">
                <a:solidFill>
                  <a:schemeClr val="folHlink"/>
                </a:solidFill>
              </a:rPr>
              <a:t>Did the speaker emphasize IPs and explain </a:t>
            </a:r>
            <a:r>
              <a:rPr lang="en-US" i="1" dirty="0">
                <a:solidFill>
                  <a:schemeClr val="folHlink"/>
                </a:solidFill>
              </a:rPr>
              <a:t>why</a:t>
            </a:r>
            <a:r>
              <a:rPr lang="en-US" dirty="0">
                <a:solidFill>
                  <a:schemeClr val="folHlink"/>
                </a:solidFill>
              </a:rPr>
              <a:t> they are important?</a:t>
            </a:r>
          </a:p>
          <a:p>
            <a:pPr>
              <a:spcBef>
                <a:spcPts val="0"/>
              </a:spcBef>
              <a:spcAft>
                <a:spcPts val="600"/>
              </a:spcAft>
            </a:pPr>
            <a:r>
              <a:rPr lang="en-US" dirty="0">
                <a:solidFill>
                  <a:schemeClr val="folHlink"/>
                </a:solidFill>
              </a:rPr>
              <a:t>Was the talk logically structured around the IPs?</a:t>
            </a:r>
          </a:p>
          <a:p>
            <a:pPr>
              <a:spcBef>
                <a:spcPts val="0"/>
              </a:spcBef>
              <a:spcAft>
                <a:spcPts val="600"/>
              </a:spcAft>
            </a:pPr>
            <a:r>
              <a:rPr lang="en-US" dirty="0">
                <a:solidFill>
                  <a:schemeClr val="folHlink"/>
                </a:solidFill>
              </a:rPr>
              <a:t>Were figures used to make IPs memorable?</a:t>
            </a:r>
          </a:p>
        </p:txBody>
      </p:sp>
      <p:grpSp>
        <p:nvGrpSpPr>
          <p:cNvPr id="4" name="Group 3"/>
          <p:cNvGrpSpPr>
            <a:grpSpLocks/>
          </p:cNvGrpSpPr>
          <p:nvPr/>
        </p:nvGrpSpPr>
        <p:grpSpPr bwMode="auto">
          <a:xfrm>
            <a:off x="381002" y="838202"/>
            <a:ext cx="8201025" cy="2727325"/>
            <a:chOff x="432" y="240"/>
            <a:chExt cx="4552" cy="1498"/>
          </a:xfrm>
        </p:grpSpPr>
        <p:pic>
          <p:nvPicPr>
            <p:cNvPr id="5" name="Picture 4" descr="dilbe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40"/>
              <a:ext cx="4512" cy="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5400000">
              <a:off x="4561" y="1057"/>
              <a:ext cx="710"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000">
                  <a:solidFill>
                    <a:srgbClr val="000000"/>
                  </a:solidFill>
                </a:rPr>
                <a:t>Used with permission</a:t>
              </a:r>
              <a:endParaRPr lang="en-US">
                <a:solidFill>
                  <a:srgbClr val="000000"/>
                </a:solidFill>
              </a:endParaRPr>
            </a:p>
          </p:txBody>
        </p:sp>
      </p:grpSp>
      <p:sp>
        <p:nvSpPr>
          <p:cNvPr id="9" name="Line 13"/>
          <p:cNvSpPr>
            <a:spLocks noChangeShapeType="1"/>
          </p:cNvSpPr>
          <p:nvPr/>
        </p:nvSpPr>
        <p:spPr bwMode="auto">
          <a:xfrm flipH="1" flipV="1">
            <a:off x="1355727" y="3276600"/>
            <a:ext cx="854075" cy="381000"/>
          </a:xfrm>
          <a:prstGeom prst="line">
            <a:avLst/>
          </a:prstGeom>
          <a:noFill/>
          <a:ln w="57150">
            <a:solidFill>
              <a:schemeClr val="accent6">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 name="Text Box 14"/>
          <p:cNvSpPr txBox="1">
            <a:spLocks noChangeArrowheads="1"/>
          </p:cNvSpPr>
          <p:nvPr/>
        </p:nvSpPr>
        <p:spPr bwMode="auto">
          <a:xfrm>
            <a:off x="2162177" y="3489325"/>
            <a:ext cx="2101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800" i="1" dirty="0">
                <a:solidFill>
                  <a:srgbClr val="000066"/>
                </a:solidFill>
              </a:rPr>
              <a:t>Scientificus physicus</a:t>
            </a:r>
          </a:p>
        </p:txBody>
      </p:sp>
    </p:spTree>
    <p:extLst>
      <p:ext uri="{BB962C8B-B14F-4D97-AF65-F5344CB8AC3E}">
        <p14:creationId xmlns:p14="http://schemas.microsoft.com/office/powerpoint/2010/main" val="5598636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685800" y="228600"/>
            <a:ext cx="7772400" cy="1066800"/>
          </a:xfrm>
        </p:spPr>
        <p:txBody>
          <a:bodyPr/>
          <a:lstStyle/>
          <a:p>
            <a:pPr eaLnBrk="1" hangingPunct="1">
              <a:lnSpc>
                <a:spcPct val="90000"/>
              </a:lnSpc>
            </a:pPr>
            <a:r>
              <a:rPr lang="en-US" dirty="0"/>
              <a:t>Figures inform, clarify, and give evidence for important points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08" t="1619" r="908" b="1162"/>
          <a:stretch/>
        </p:blipFill>
        <p:spPr>
          <a:xfrm>
            <a:off x="457200" y="1600200"/>
            <a:ext cx="8229600" cy="4572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867400" y="6320137"/>
            <a:ext cx="1524000" cy="461665"/>
          </a:xfrm>
          <a:prstGeom prst="rect">
            <a:avLst/>
          </a:prstGeom>
          <a:noFill/>
        </p:spPr>
        <p:txBody>
          <a:bodyPr wrap="square" rtlCol="0">
            <a:spAutoFit/>
          </a:bodyPr>
          <a:lstStyle/>
          <a:p>
            <a:pPr eaLnBrk="0" fontAlgn="base" hangingPunct="0">
              <a:spcBef>
                <a:spcPct val="0"/>
              </a:spcBef>
              <a:spcAft>
                <a:spcPct val="0"/>
              </a:spcAft>
            </a:pPr>
            <a:r>
              <a:rPr lang="en-US" sz="2400" b="1" i="1" dirty="0">
                <a:solidFill>
                  <a:srgbClr val="3333CC">
                    <a:lumMod val="50000"/>
                  </a:srgbClr>
                </a:solidFill>
                <a:latin typeface="Calibri" panose="020F0502020204030204" pitchFamily="34" charset="0"/>
              </a:rPr>
              <a:t>eye candy</a:t>
            </a:r>
          </a:p>
        </p:txBody>
      </p:sp>
      <p:cxnSp>
        <p:nvCxnSpPr>
          <p:cNvPr id="11" name="Straight Arrow Connector 10"/>
          <p:cNvCxnSpPr/>
          <p:nvPr/>
        </p:nvCxnSpPr>
        <p:spPr bwMode="auto">
          <a:xfrm flipV="1">
            <a:off x="6629400" y="5257803"/>
            <a:ext cx="0" cy="1142999"/>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73918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685800" y="438944"/>
            <a:ext cx="7772400" cy="533400"/>
          </a:xfrm>
        </p:spPr>
        <p:txBody>
          <a:bodyPr/>
          <a:lstStyle/>
          <a:p>
            <a:pPr eaLnBrk="1" hangingPunct="1">
              <a:defRPr/>
            </a:pPr>
            <a:r>
              <a:rPr lang="en-US" sz="4000" dirty="0">
                <a:solidFill>
                  <a:schemeClr val="accent6">
                    <a:lumMod val="50000"/>
                  </a:schemeClr>
                </a:solidFill>
                <a:effectLst/>
                <a:latin typeface="Calibri" pitchFamily="34" charset="0"/>
                <a:cs typeface="Calibri" pitchFamily="34" charset="0"/>
              </a:rPr>
              <a:t>Graphs and tables are kept simple</a:t>
            </a:r>
          </a:p>
        </p:txBody>
      </p:sp>
      <p:graphicFrame>
        <p:nvGraphicFramePr>
          <p:cNvPr id="19459" name="Object 3"/>
          <p:cNvGraphicFramePr>
            <a:graphicFrameLocks noChangeAspect="1"/>
          </p:cNvGraphicFramePr>
          <p:nvPr>
            <p:extLst/>
          </p:nvPr>
        </p:nvGraphicFramePr>
        <p:xfrm>
          <a:off x="304802" y="990600"/>
          <a:ext cx="3808413" cy="4495800"/>
        </p:xfrm>
        <a:graphic>
          <a:graphicData uri="http://schemas.openxmlformats.org/presentationml/2006/ole">
            <mc:AlternateContent xmlns:mc="http://schemas.openxmlformats.org/markup-compatibility/2006">
              <mc:Choice xmlns:v="urn:schemas-microsoft-com:vml" Requires="v">
                <p:oleObj spid="_x0000_s2053" name="Chart" r:id="rId4" imgW="3809838" imgH="4495784" progId="MSGraph.Chart.8">
                  <p:embed followColorScheme="full"/>
                </p:oleObj>
              </mc:Choice>
              <mc:Fallback>
                <p:oleObj name="Chart" r:id="rId4" imgW="3809838" imgH="4495784" progId="MSGraph.Chart.8">
                  <p:embed followColorScheme="full"/>
                  <p:pic>
                    <p:nvPicPr>
                      <p:cNvPr id="19459" name="Object 3"/>
                      <p:cNvPicPr>
                        <a:picLocks noChangeAspect="1" noChangeArrowheads="1"/>
                      </p:cNvPicPr>
                      <p:nvPr/>
                    </p:nvPicPr>
                    <p:blipFill>
                      <a:blip r:embed="rId5"/>
                      <a:srcRect/>
                      <a:stretch>
                        <a:fillRect/>
                      </a:stretch>
                    </p:blipFill>
                    <p:spPr bwMode="auto">
                      <a:xfrm>
                        <a:off x="304802" y="990600"/>
                        <a:ext cx="38084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p:cNvSpPr txBox="1">
            <a:spLocks noChangeArrowheads="1"/>
          </p:cNvSpPr>
          <p:nvPr/>
        </p:nvSpPr>
        <p:spPr bwMode="auto">
          <a:xfrm>
            <a:off x="364628" y="5279225"/>
            <a:ext cx="411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400" dirty="0">
                <a:solidFill>
                  <a:srgbClr val="000066"/>
                </a:solidFill>
                <a:latin typeface="Calibri" pitchFamily="34" charset="0"/>
                <a:cs typeface="Calibri" pitchFamily="34" charset="0"/>
              </a:rPr>
              <a:t>Illustration only, does not represent actual data</a:t>
            </a:r>
            <a:endParaRPr lang="en-US" sz="1800" dirty="0">
              <a:solidFill>
                <a:srgbClr val="000000"/>
              </a:solidFill>
              <a:latin typeface="Calibri" pitchFamily="34" charset="0"/>
              <a:cs typeface="Calibri" pitchFamily="34" charset="0"/>
            </a:endParaRPr>
          </a:p>
        </p:txBody>
      </p:sp>
      <p:graphicFrame>
        <p:nvGraphicFramePr>
          <p:cNvPr id="19461" name="Object 5"/>
          <p:cNvGraphicFramePr>
            <a:graphicFrameLocks noChangeAspect="1"/>
          </p:cNvGraphicFramePr>
          <p:nvPr>
            <p:extLst/>
          </p:nvPr>
        </p:nvGraphicFramePr>
        <p:xfrm>
          <a:off x="4038600" y="2068512"/>
          <a:ext cx="4857750" cy="2362200"/>
        </p:xfrm>
        <a:graphic>
          <a:graphicData uri="http://schemas.openxmlformats.org/presentationml/2006/ole">
            <mc:AlternateContent xmlns:mc="http://schemas.openxmlformats.org/markup-compatibility/2006">
              <mc:Choice xmlns:v="urn:schemas-microsoft-com:vml" Requires="v">
                <p:oleObj spid="_x0000_s2054" name="Document" r:id="rId6" imgW="8375904" imgH="4076700" progId="Word.Document.8">
                  <p:embed/>
                </p:oleObj>
              </mc:Choice>
              <mc:Fallback>
                <p:oleObj name="Document" r:id="rId6" imgW="8375904" imgH="4076700" progId="Word.Document.8">
                  <p:embed/>
                  <p:pic>
                    <p:nvPicPr>
                      <p:cNvPr id="1946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068512"/>
                        <a:ext cx="4857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Rectangle 6"/>
          <p:cNvSpPr>
            <a:spLocks noChangeArrowheads="1"/>
          </p:cNvSpPr>
          <p:nvPr/>
        </p:nvSpPr>
        <p:spPr bwMode="auto">
          <a:xfrm>
            <a:off x="4572000" y="4430712"/>
            <a:ext cx="3417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dirty="0">
                <a:solidFill>
                  <a:srgbClr val="000066"/>
                </a:solidFill>
                <a:latin typeface="Calibri" pitchFamily="34" charset="0"/>
                <a:cs typeface="Calibri" pitchFamily="34" charset="0"/>
              </a:rPr>
              <a:t>Regrettably, </a:t>
            </a:r>
            <a:r>
              <a:rPr lang="en-US" sz="1400" b="1" i="1" dirty="0">
                <a:solidFill>
                  <a:srgbClr val="000066"/>
                </a:solidFill>
                <a:latin typeface="Calibri" pitchFamily="34" charset="0"/>
                <a:cs typeface="Calibri" pitchFamily="34" charset="0"/>
              </a:rPr>
              <a:t>does</a:t>
            </a:r>
            <a:r>
              <a:rPr lang="en-US" sz="1400" dirty="0">
                <a:solidFill>
                  <a:srgbClr val="000066"/>
                </a:solidFill>
                <a:latin typeface="Calibri" pitchFamily="34" charset="0"/>
                <a:cs typeface="Calibri" pitchFamily="34" charset="0"/>
              </a:rPr>
              <a:t> represent actual data,</a:t>
            </a:r>
            <a:br>
              <a:rPr lang="en-US" sz="1400" dirty="0">
                <a:solidFill>
                  <a:srgbClr val="000066"/>
                </a:solidFill>
                <a:latin typeface="Calibri" pitchFamily="34" charset="0"/>
                <a:cs typeface="Calibri" pitchFamily="34" charset="0"/>
              </a:rPr>
            </a:br>
            <a:r>
              <a:rPr lang="en-US" sz="1400" dirty="0">
                <a:solidFill>
                  <a:srgbClr val="000066"/>
                </a:solidFill>
                <a:latin typeface="Calibri" pitchFamily="34" charset="0"/>
                <a:cs typeface="Calibri" pitchFamily="34" charset="0"/>
              </a:rPr>
              <a:t>but we’ve improved substantially since 1998</a:t>
            </a:r>
          </a:p>
        </p:txBody>
      </p:sp>
      <p:sp>
        <p:nvSpPr>
          <p:cNvPr id="19463" name="Text Box 7"/>
          <p:cNvSpPr txBox="1">
            <a:spLocks noChangeArrowheads="1"/>
          </p:cNvSpPr>
          <p:nvPr/>
        </p:nvSpPr>
        <p:spPr bwMode="auto">
          <a:xfrm>
            <a:off x="4098927" y="1825625"/>
            <a:ext cx="471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600" dirty="0">
                <a:solidFill>
                  <a:srgbClr val="000000"/>
                </a:solidFill>
              </a:rPr>
              <a:t>Women in Top-Ranked Physics Ph.D. Programs (1998)</a:t>
            </a:r>
            <a:endParaRPr lang="en-US" dirty="0">
              <a:solidFill>
                <a:srgbClr val="000000"/>
              </a:solidFill>
            </a:endParaRPr>
          </a:p>
        </p:txBody>
      </p:sp>
      <p:sp>
        <p:nvSpPr>
          <p:cNvPr id="2" name="TextBox 1"/>
          <p:cNvSpPr txBox="1"/>
          <p:nvPr/>
        </p:nvSpPr>
        <p:spPr>
          <a:xfrm>
            <a:off x="4274315" y="5129589"/>
            <a:ext cx="4365682" cy="1569660"/>
          </a:xfrm>
          <a:prstGeom prst="rect">
            <a:avLst/>
          </a:prstGeom>
          <a:noFill/>
        </p:spPr>
        <p:txBody>
          <a:bodyPr wrap="none" rtlCol="0">
            <a:spAutoFit/>
          </a:bodyPr>
          <a:lstStyle/>
          <a:p>
            <a:pPr eaLnBrk="0" fontAlgn="base" hangingPunct="0">
              <a:spcBef>
                <a:spcPct val="0"/>
              </a:spcBef>
              <a:spcAft>
                <a:spcPct val="0"/>
              </a:spcAft>
            </a:pPr>
            <a:r>
              <a:rPr lang="en-US" sz="3200" b="1" dirty="0">
                <a:solidFill>
                  <a:srgbClr val="3333CC">
                    <a:lumMod val="50000"/>
                  </a:srgbClr>
                </a:solidFill>
                <a:latin typeface="Calibri" panose="020F0502020204030204" pitchFamily="34" charset="0"/>
              </a:rPr>
              <a:t>Was their relation to IPs </a:t>
            </a:r>
            <a:br>
              <a:rPr lang="en-US" sz="3200" b="1" dirty="0">
                <a:solidFill>
                  <a:srgbClr val="3333CC">
                    <a:lumMod val="50000"/>
                  </a:srgbClr>
                </a:solidFill>
                <a:latin typeface="Calibri" panose="020F0502020204030204" pitchFamily="34" charset="0"/>
              </a:rPr>
            </a:br>
            <a:r>
              <a:rPr lang="en-US" sz="3200" b="1" dirty="0">
                <a:solidFill>
                  <a:srgbClr val="3333CC">
                    <a:lumMod val="50000"/>
                  </a:srgbClr>
                </a:solidFill>
                <a:latin typeface="Calibri" panose="020F0502020204030204" pitchFamily="34" charset="0"/>
              </a:rPr>
              <a:t>clear and immediately </a:t>
            </a:r>
            <a:br>
              <a:rPr lang="en-US" sz="3200" b="1" dirty="0">
                <a:solidFill>
                  <a:srgbClr val="3333CC">
                    <a:lumMod val="50000"/>
                  </a:srgbClr>
                </a:solidFill>
                <a:latin typeface="Calibri" panose="020F0502020204030204" pitchFamily="34" charset="0"/>
              </a:rPr>
            </a:br>
            <a:r>
              <a:rPr lang="en-US" sz="3200" b="1" dirty="0">
                <a:solidFill>
                  <a:srgbClr val="3333CC">
                    <a:lumMod val="50000"/>
                  </a:srgbClr>
                </a:solidFill>
                <a:latin typeface="Calibri" panose="020F0502020204030204" pitchFamily="34" charset="0"/>
              </a:rPr>
              <a:t>obvious? </a:t>
            </a:r>
          </a:p>
        </p:txBody>
      </p:sp>
    </p:spTree>
    <p:extLst>
      <p:ext uri="{BB962C8B-B14F-4D97-AF65-F5344CB8AC3E}">
        <p14:creationId xmlns:p14="http://schemas.microsoft.com/office/powerpoint/2010/main" val="13422240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533400" y="3505200"/>
            <a:ext cx="8001000" cy="2286000"/>
          </a:xfrm>
        </p:spPr>
        <p:txBody>
          <a:bodyPr/>
          <a:lstStyle/>
          <a:p>
            <a:pPr eaLnBrk="1" hangingPunct="1"/>
            <a:endParaRPr lang="en-US" sz="800" dirty="0"/>
          </a:p>
          <a:p>
            <a:pPr eaLnBrk="1" hangingPunct="1"/>
            <a:r>
              <a:rPr lang="en-US" dirty="0">
                <a:latin typeface="Calibri" pitchFamily="34" charset="0"/>
                <a:cs typeface="Calibri" pitchFamily="34" charset="0"/>
              </a:rPr>
              <a:t>Did the speaker…</a:t>
            </a:r>
          </a:p>
          <a:p>
            <a:pPr lvl="1" eaLnBrk="1" hangingPunct="1"/>
            <a:r>
              <a:rPr lang="en-US" dirty="0"/>
              <a:t>Define terms?</a:t>
            </a:r>
          </a:p>
          <a:p>
            <a:pPr lvl="1" eaLnBrk="1" hangingPunct="1"/>
            <a:r>
              <a:rPr lang="en-US" dirty="0">
                <a:latin typeface="Calibri" pitchFamily="34" charset="0"/>
                <a:cs typeface="Calibri" pitchFamily="34" charset="0"/>
              </a:rPr>
              <a:t>Talk through </a:t>
            </a:r>
            <a:r>
              <a:rPr lang="en-US" dirty="0"/>
              <a:t>the equation </a:t>
            </a:r>
            <a:r>
              <a:rPr lang="en-US" dirty="0">
                <a:latin typeface="Calibri" pitchFamily="34" charset="0"/>
                <a:cs typeface="Calibri" pitchFamily="34" charset="0"/>
              </a:rPr>
              <a:t>step by step?</a:t>
            </a:r>
          </a:p>
          <a:p>
            <a:pPr lvl="1" eaLnBrk="1" hangingPunct="1"/>
            <a:r>
              <a:rPr lang="en-US" dirty="0">
                <a:latin typeface="Calibri" pitchFamily="34" charset="0"/>
                <a:cs typeface="Calibri" pitchFamily="34" charset="0"/>
              </a:rPr>
              <a:t>Explain relevance?</a:t>
            </a:r>
          </a:p>
          <a:p>
            <a:pPr lvl="1" eaLnBrk="1" hangingPunct="1"/>
            <a:r>
              <a:rPr lang="en-US" dirty="0">
                <a:latin typeface="Calibri" pitchFamily="34" charset="0"/>
                <a:cs typeface="Calibri" pitchFamily="34" charset="0"/>
              </a:rPr>
              <a:t>Make equations large enough to be easily read?</a:t>
            </a:r>
          </a:p>
          <a:p>
            <a:r>
              <a:rPr lang="en-US" dirty="0"/>
              <a:t>	</a:t>
            </a:r>
            <a:r>
              <a:rPr lang="en-US" sz="2000" dirty="0">
                <a:solidFill>
                  <a:srgbClr val="FF0000"/>
                </a:solidFill>
              </a:rPr>
              <a:t>The talk should build up to technical results. In general, too much technical information can be exhausting and </a:t>
            </a:r>
            <a:r>
              <a:rPr lang="en-US" sz="2000" dirty="0" err="1">
                <a:solidFill>
                  <a:srgbClr val="FF0000"/>
                </a:solidFill>
              </a:rPr>
              <a:t>offputting</a:t>
            </a:r>
            <a:r>
              <a:rPr lang="en-US" sz="2000" dirty="0">
                <a:solidFill>
                  <a:srgbClr val="FF0000"/>
                </a:solidFill>
              </a:rPr>
              <a:t>; but too little can be unconvincing or facile</a:t>
            </a:r>
          </a:p>
          <a:p>
            <a:pPr lvl="1" eaLnBrk="1" hangingPunct="1"/>
            <a:r>
              <a:rPr lang="en-US" dirty="0"/>
              <a:t>	</a:t>
            </a:r>
          </a:p>
        </p:txBody>
      </p:sp>
      <p:pic>
        <p:nvPicPr>
          <p:cNvPr id="20483" name="Picture 7" descr="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2" y="914402"/>
            <a:ext cx="6353175" cy="287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equ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81200"/>
            <a:ext cx="4267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1010" name="Rectangle 2"/>
          <p:cNvSpPr>
            <a:spLocks noGrp="1" noChangeArrowheads="1"/>
          </p:cNvSpPr>
          <p:nvPr>
            <p:ph type="title"/>
          </p:nvPr>
        </p:nvSpPr>
        <p:spPr>
          <a:xfrm>
            <a:off x="381000" y="104775"/>
            <a:ext cx="8534400" cy="1143000"/>
          </a:xfrm>
        </p:spPr>
        <p:txBody>
          <a:bodyPr/>
          <a:lstStyle/>
          <a:p>
            <a:pPr eaLnBrk="1" hangingPunct="1">
              <a:defRPr/>
            </a:pPr>
            <a:r>
              <a:rPr lang="en-US" sz="3200" dirty="0">
                <a:solidFill>
                  <a:schemeClr val="accent6">
                    <a:lumMod val="50000"/>
                  </a:schemeClr>
                </a:solidFill>
              </a:rPr>
              <a:t>Equations are tied to important points and are needed to understand them</a:t>
            </a:r>
          </a:p>
        </p:txBody>
      </p:sp>
    </p:spTree>
    <p:extLst>
      <p:ext uri="{BB962C8B-B14F-4D97-AF65-F5344CB8AC3E}">
        <p14:creationId xmlns:p14="http://schemas.microsoft.com/office/powerpoint/2010/main" val="37161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xEl>
                                              <p:pRg st="6" end="6"/>
                                            </p:txEl>
                                          </p:spTgt>
                                        </p:tgtEl>
                                        <p:attrNameLst>
                                          <p:attrName>style.visibility</p:attrName>
                                        </p:attrNameLst>
                                      </p:cBhvr>
                                      <p:to>
                                        <p:strVal val="visible"/>
                                      </p:to>
                                    </p:set>
                                    <p:animEffect transition="in" filter="fade">
                                      <p:cBhvr>
                                        <p:cTn id="7" dur="500"/>
                                        <p:tgtEl>
                                          <p:spTgt spid="204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b 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0066"/>
      </a:folHlink>
    </a:clrScheme>
    <a:fontScheme name="Pub 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b 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b 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b 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b 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b 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b 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b 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2356</Words>
  <Application>Microsoft Office PowerPoint</Application>
  <PresentationFormat>On-screen Show (4:3)</PresentationFormat>
  <Paragraphs>242</Paragraphs>
  <Slides>19</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32" baseType="lpstr">
      <vt:lpstr>Arial</vt:lpstr>
      <vt:lpstr>Calibri</vt:lpstr>
      <vt:lpstr>Calibri Light</vt:lpstr>
      <vt:lpstr>Cambria Math</vt:lpstr>
      <vt:lpstr>Informal Roman</vt:lpstr>
      <vt:lpstr>Symbol</vt:lpstr>
      <vt:lpstr>Times New Roman</vt:lpstr>
      <vt:lpstr>Wingdings</vt:lpstr>
      <vt:lpstr>ZapfDingbats</vt:lpstr>
      <vt:lpstr>Pub t</vt:lpstr>
      <vt:lpstr>Office Theme</vt:lpstr>
      <vt:lpstr>Chart</vt:lpstr>
      <vt:lpstr>Document</vt:lpstr>
      <vt:lpstr>PowerPoint Presentation</vt:lpstr>
      <vt:lpstr>PowerPoint Presentation</vt:lpstr>
      <vt:lpstr>PowerPoint Presentation</vt:lpstr>
      <vt:lpstr>PowerPoint Presentation</vt:lpstr>
      <vt:lpstr>The important points should be previewed  at the beginning of the talk</vt:lpstr>
      <vt:lpstr>The important points (IPs) should be clear</vt:lpstr>
      <vt:lpstr>Figures inform, clarify, and give evidence for important points</vt:lpstr>
      <vt:lpstr>Graphs and tables are kept simple</vt:lpstr>
      <vt:lpstr>Equations are tied to important points and are needed to understand them</vt:lpstr>
      <vt:lpstr>PowerPoint Presentation</vt:lpstr>
      <vt:lpstr>The important points are reiterated at the end of the talk (“Rule of 3”)</vt:lpstr>
      <vt:lpstr>A successful talk must be tailored for the listeners</vt:lpstr>
      <vt:lpstr>The speaker maintains a uniform pace throughout the talk</vt:lpstr>
      <vt:lpstr>The speaker enunciates words clearly  and distinctly and speaks in a conversational tone of voice </vt:lpstr>
      <vt:lpstr>Questions are handled appropriately</vt:lpstr>
      <vt:lpstr>No annoying mannerisms </vt:lpstr>
      <vt:lpstr>To recap…</vt:lpstr>
      <vt:lpstr>Learn to evaluate talks analytically and critically—think about the delivery as well as the scientific content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Nadya</dc:creator>
  <cp:lastModifiedBy>Mason, Nadya</cp:lastModifiedBy>
  <cp:revision>3</cp:revision>
  <dcterms:created xsi:type="dcterms:W3CDTF">2019-08-22T05:49:18Z</dcterms:created>
  <dcterms:modified xsi:type="dcterms:W3CDTF">2019-08-28T15:34:17Z</dcterms:modified>
</cp:coreProperties>
</file>